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</p:sldMasterIdLst>
  <p:sldIdLst>
    <p:sldId id="256" r:id="rId5"/>
    <p:sldId id="257" r:id="rId6"/>
    <p:sldId id="258" r:id="rId7"/>
    <p:sldId id="260" r:id="rId8"/>
    <p:sldId id="261" r:id="rId9"/>
    <p:sldId id="264" r:id="rId10"/>
    <p:sldId id="265" r:id="rId11"/>
    <p:sldId id="266" r:id="rId12"/>
    <p:sldId id="268" r:id="rId13"/>
    <p:sldId id="269" r:id="rId14"/>
    <p:sldId id="270" r:id="rId15"/>
    <p:sldId id="275" r:id="rId16"/>
    <p:sldId id="271" r:id="rId17"/>
    <p:sldId id="272" r:id="rId18"/>
    <p:sldId id="273" r:id="rId19"/>
    <p:sldId id="274" r:id="rId20"/>
    <p:sldId id="276" r:id="rId21"/>
    <p:sldId id="277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CA286D-0531-4AEB-97C3-F4B1828428C8}" v="4" dt="2021-11-04T07:52:43.2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3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0666DC1-CD27-4874-9484-9D06C59FE4D0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7579F-F417-47C2-AC03-911CCED02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52" y="447675"/>
            <a:ext cx="8397511" cy="2714625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3E600-28DA-4780-9E00-2E12F74FF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552" y="3602037"/>
            <a:ext cx="8397511" cy="2460625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6F1DC-ADFB-42C9-AB34-FCB38C812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38219-6E45-4D12-B767-46F92D5844D4}" type="datetime1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99E6D-BBA8-4A15-94DA-DBE8A4FDE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03C82-8719-4FAC-94BF-2A91335F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57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68A33-CB96-4CB1-9941-753BD0824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3EB269-70DF-4510-A313-336226558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EA3CC-B2DC-4E87-826C-B885A7E62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430B8-6059-41E5-A5DC-C07A76F5859A}" type="datetime1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37F52-A7C4-4E21-A12A-02546D47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6031F-5A79-48A7-8EDC-DDD9A9E4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123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188483-96C4-4E9C-AA6A-E70005461AEE}"/>
              </a:ext>
            </a:extLst>
          </p:cNvPr>
          <p:cNvSpPr/>
          <p:nvPr/>
        </p:nvSpPr>
        <p:spPr>
          <a:xfrm>
            <a:off x="9144000" y="0"/>
            <a:ext cx="3048000" cy="6854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4FCD54-7F0B-446E-9998-93E7BD7CE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34222" y="365125"/>
            <a:ext cx="223867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766238-BBF1-4672-BC09-746C6967E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552" y="365125"/>
            <a:ext cx="837406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F32A5-B67B-45C1-B454-12E9FBE0C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D0CB7-D16E-4358-B7F4-EA4A24554592}" type="datetime1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91896-9441-4636-89D5-84E5932A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811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37DFE-7F48-4EB0-83BC-A93F342D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419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CF16-986E-4D90-AA40-CDB46E23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F14DA-A783-43BC-8F15-95408B89D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C48B6-C394-452A-94D9-D4802755D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96A2-D8F0-4E17-BFD0-A6C902250D59}" type="datetime1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58A8A-3DD0-41C8-9F48-F4309FA19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06C92-7C02-4D34-B3E5-D549A7A3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26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66F9FA-E6B8-4CFC-B3F1-0C075546EE3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6F270-B2AA-4935-885F-5924B1F63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10862898" cy="272415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2658E-3D87-4D5A-A602-847153CC4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3695701"/>
            <a:ext cx="10862898" cy="23939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B1D84-A229-45B1-BD42-0DC0CE9F8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8C9C-1ACB-4C84-A002-C7E0E45B937A}" type="datetime1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4EEF4-D461-49D7-8F24-8BFE2444B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4055A-7488-4646-9E88-692036EA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705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1F74-ED26-4F8B-BF51-3533D8404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60"/>
            <a:ext cx="11264536" cy="16875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1D2D7-7F18-43E0-9B2E-3FCD83CC8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455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BBB66-EB7D-4F8C-9C78-1D1C88846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016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A684E6-393D-4587-AA45-E6734FB47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F2A5-B297-4977-9E5B-4D3050E23689}" type="datetime1">
              <a:rPr lang="en-US" smtClean="0"/>
              <a:t>11/15/2021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D8EE0-0333-4ABC-AE18-10DD507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52369-A8F0-4709-8372-B420A67D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938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1592-4621-4D72-BC2D-F2C439F8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59"/>
            <a:ext cx="10870836" cy="16916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823F5-0A90-4666-BE88-2BE0D0A61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436473"/>
            <a:ext cx="5332026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C6A7C-6260-463D-B3FD-71A07ACD0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552" y="3409051"/>
            <a:ext cx="5332026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F2AF8D-90ED-4512-9423-C91BF73A9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0162" y="2436473"/>
            <a:ext cx="5358285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D838EA-E20D-4CC3-83C2-AFE0DE9F7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0162" y="3409051"/>
            <a:ext cx="5358285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603F8A-08E1-4160-9B7E-E0CA4BF8E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7434-4794-409A-9547-04789BA47588}" type="datetime1">
              <a:rPr lang="en-US" smtClean="0"/>
              <a:t>11/15/2021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8291AB-3C5C-4BE1-9E50-02F48933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596E64-CD6C-4CF7-8624-FA4AE976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472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562B3-06A0-4F2F-96EC-A062DAE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FC0095-49F0-4A83-AE8C-9D13E15C2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58635-357A-4E3D-B824-A5CEFDB8449C}" type="datetime1">
              <a:rPr lang="en-US" smtClean="0"/>
              <a:t>11/15/2021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24898-D4EA-497A-8FC8-43E0D021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821F6-2C08-450C-A18C-702D7384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032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FFE119-5FCA-4D9C-9C07-1B81A0BF3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FF77-2719-4AD0-8740-0B90FF5D1EFB}" type="datetime1">
              <a:rPr lang="en-US" smtClean="0"/>
              <a:t>11/15/2021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2C5995-6284-4D7F-AB1C-CA8FE63A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E4B0D-9C21-48D0-9438-C47370681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02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0AF76DA-8F95-47D9-9EB6-B1EC93437387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1355B14-077B-4BA1-962D-6E97D93FFCCC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230B99F-AC6F-4973-A35E-16C87C38711D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8E41614-9483-47F8-A429-FB0D1C5AA89A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5E91C-3C4F-40A2-BCC6-918D3BEDD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87234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0F113-1C61-4F74-BD5B-727668BB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EB228-A180-4DF6-9D5B-2CF86B6B9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87234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13719-D65D-4BAE-97B7-FAE8F399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1C83-1089-48B9-8B65-293D4C236D35}" type="datetime1">
              <a:rPr lang="en-US" smtClean="0"/>
              <a:t>11/15/2021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7F5BB-DC3C-45D1-A0D2-05168FECA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44BA3-19DB-4072-9A2C-08C92361A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71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0A6909D-DC0B-4221-8140-21E981D896AF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D581C2-F39E-4958-A3F3-BB65AB1C5E66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D77040-27EF-4D2C-8D34-32337B0C8544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1A26D20-69F8-4BBC-98C0-BEB470AB8284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7B6BC-4B2A-4001-9634-47473F82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11519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97D074-2CCB-4AB8-A7A0-7847D3C1EF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B94BD-D906-4213-9F31-1BE17A86F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11519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B8431-70CB-4E9F-8A49-CDFF1855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FE45-CC1E-47DB-8B82-6CF0636FBDB8}" type="datetime1">
              <a:rPr lang="en-US" smtClean="0"/>
              <a:t>11/15/2021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2F293-170E-410E-88BF-187A63C5E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D93A2-588D-43B5-B6FA-0B7892E6E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78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26A151-13BF-4305-A6DC-9DC7C9877195}"/>
              </a:ext>
            </a:extLst>
          </p:cNvPr>
          <p:cNvSpPr/>
          <p:nvPr/>
        </p:nvSpPr>
        <p:spPr>
          <a:xfrm>
            <a:off x="0" y="0"/>
            <a:ext cx="12192000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E6AE3-3BCC-4B3B-AC4E-60F91014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B514A-E7EA-41A8-ADBA-85CA1DF6D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576513"/>
            <a:ext cx="10869248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CB0BD-D6E3-4B3D-BCBB-6FECA5D63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221" y="635720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C8E16-3C03-4238-9C6F-B34F3D10F77E}" type="datetime1">
              <a:rPr lang="en-US" smtClean="0"/>
              <a:t>11/15/2021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147F7-B466-4892-BE27-876F94751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70162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B4FE0-65CC-4435-A6AF-150E52F35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4983" y="6356350"/>
            <a:ext cx="12807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836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C0C11B-582D-4BD6-AFEF-ED15AAF16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3999" cy="22832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F9B560C-746E-48B6-B098-15C073B986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241" y="225596"/>
            <a:ext cx="8818880" cy="1638259"/>
          </a:xfrm>
        </p:spPr>
        <p:txBody>
          <a:bodyPr anchor="ctr">
            <a:normAutofit/>
          </a:bodyPr>
          <a:lstStyle/>
          <a:p>
            <a:pPr marL="0" marR="0" indent="0" algn="ctr" fontAlgn="base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tabLst>
                <a:tab pos="3318510" algn="l"/>
              </a:tabLst>
            </a:pPr>
            <a:br>
              <a:rPr lang="en-US" altLang="ko-KR" sz="1400" b="1" kern="0" spc="0" dirty="0">
                <a:effectLst/>
                <a:latin typeface="바탕" panose="02030600000101010101" pitchFamily="18" charset="-127"/>
              </a:rPr>
            </a:br>
            <a:br>
              <a:rPr lang="en-US" altLang="ko-KR" sz="1400" b="1" kern="0" spc="0" dirty="0">
                <a:effectLst/>
                <a:latin typeface="바탕" panose="02030600000101010101" pitchFamily="18" charset="-127"/>
              </a:rPr>
            </a:br>
            <a:r>
              <a:rPr lang="en-US" altLang="ko-KR" sz="3200" b="1" kern="0" spc="0" dirty="0">
                <a:effectLst/>
                <a:latin typeface="+mj-ea"/>
              </a:rPr>
              <a:t>A ARDUINO-BASED MONITORING SYSTEM FOR A VIRTUAL SPACE</a:t>
            </a:r>
            <a:endParaRPr lang="ko-KR" altLang="en-US" sz="3200" dirty="0">
              <a:latin typeface="+mj-ea"/>
            </a:endParaRPr>
          </a:p>
        </p:txBody>
      </p:sp>
      <p:pic>
        <p:nvPicPr>
          <p:cNvPr id="4" name="Picture 3" descr="Electronic circuit board">
            <a:extLst>
              <a:ext uri="{FF2B5EF4-FFF2-40B4-BE49-F238E27FC236}">
                <a16:creationId xmlns:a16="http://schemas.microsoft.com/office/drawing/2014/main" id="{F0B5ECF9-0E52-42A9-9E7F-ABFB34B474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48"/>
          <a:stretch/>
        </p:blipFill>
        <p:spPr>
          <a:xfrm>
            <a:off x="20" y="2283223"/>
            <a:ext cx="9143978" cy="4574778"/>
          </a:xfrm>
          <a:prstGeom prst="rect">
            <a:avLst/>
          </a:prstGeom>
        </p:spPr>
      </p:pic>
      <p:sp>
        <p:nvSpPr>
          <p:cNvPr id="12" name="Rectangle 6">
            <a:extLst>
              <a:ext uri="{FF2B5EF4-FFF2-40B4-BE49-F238E27FC236}">
                <a16:creationId xmlns:a16="http://schemas.microsoft.com/office/drawing/2014/main" id="{CA6412AD-3DC0-405B-8410-83F71E887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_x260226016">
            <a:extLst>
              <a:ext uri="{FF2B5EF4-FFF2-40B4-BE49-F238E27FC236}">
                <a16:creationId xmlns:a16="http://schemas.microsoft.com/office/drawing/2014/main" id="{4E4CDBC0-4BB1-4663-9073-7F0B5AC41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256" y="228600"/>
            <a:ext cx="2043485" cy="202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부제목 14">
            <a:extLst>
              <a:ext uri="{FF2B5EF4-FFF2-40B4-BE49-F238E27FC236}">
                <a16:creationId xmlns:a16="http://schemas.microsoft.com/office/drawing/2014/main" id="{252851AD-CDE3-400D-8592-7624F7FE27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10DA792-683C-4EA8-9C68-4069E1ED8A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087051"/>
              </p:ext>
            </p:extLst>
          </p:nvPr>
        </p:nvGraphicFramePr>
        <p:xfrm>
          <a:off x="9332201" y="2552257"/>
          <a:ext cx="2721936" cy="3967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1936">
                  <a:extLst>
                    <a:ext uri="{9D8B030D-6E8A-4147-A177-3AD203B41FA5}">
                      <a16:colId xmlns:a16="http://schemas.microsoft.com/office/drawing/2014/main" val="3787773432"/>
                    </a:ext>
                  </a:extLst>
                </a:gridCol>
              </a:tblGrid>
              <a:tr h="3967813">
                <a:tc>
                  <a:txBody>
                    <a:bodyPr/>
                    <a:lstStyle/>
                    <a:p>
                      <a:pPr algn="ctr"/>
                      <a:endParaRPr lang="en-US" altLang="ko-KR" sz="1800" b="0" dirty="0"/>
                    </a:p>
                    <a:p>
                      <a:pPr algn="ctr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단국대학교 산업공학과 </a:t>
                      </a:r>
                      <a:endParaRPr lang="en-US" altLang="ko-KR" sz="1800" b="1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/>
                      <a:r>
                        <a:rPr lang="ko-KR" altLang="en-US" sz="1800" b="1" dirty="0" err="1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학술제</a:t>
                      </a:r>
                      <a:endParaRPr lang="en-US" altLang="ko-KR" sz="1800" b="1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/>
                      <a:endParaRPr lang="en-US" altLang="ko-KR" sz="1800" b="1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32180649 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김선경 </a:t>
                      </a:r>
                      <a:endParaRPr lang="en-US" altLang="ko-KR" sz="1800" b="1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/>
                      <a:endParaRPr lang="en-US" altLang="ko-KR" sz="1800" b="1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32161314 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김호준 </a:t>
                      </a:r>
                      <a:endParaRPr lang="en-US" altLang="ko-KR" sz="1800" b="1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/>
                      <a:endParaRPr lang="en-US" altLang="ko-KR" sz="1800" b="1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32181799 </a:t>
                      </a:r>
                      <a:r>
                        <a:rPr lang="ko-KR" altLang="en-US" sz="1800" b="1" dirty="0" err="1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박인애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endParaRPr lang="en-US" altLang="ko-KR" sz="1800" b="1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/>
                      <a:endParaRPr lang="en-US" altLang="ko-KR" sz="1800" b="1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32182814 </a:t>
                      </a:r>
                      <a:r>
                        <a:rPr lang="ko-KR" altLang="en-US" sz="1800" b="1" dirty="0" err="1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유연경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endParaRPr lang="en-US" altLang="ko-KR" sz="1800" b="1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/>
                      <a:endParaRPr lang="en-US" altLang="ko-KR" sz="1800" b="1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32183144 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이서연  </a:t>
                      </a:r>
                    </a:p>
                    <a:p>
                      <a:pPr latinLnBrk="1"/>
                      <a:endParaRPr lang="ko-KR" altLang="en-US" b="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7066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747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54CFA0-E502-4D3A-9FE7-F49553F4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8D7E30-B50A-4ADD-8244-B02C404B7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1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668598-D644-444E-9887-8849E4E6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2" y="365125"/>
            <a:ext cx="2644746" cy="2842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Method</a:t>
            </a:r>
            <a:endParaRPr lang="ko-KR" altLang="en-US" sz="32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D6887E-0D0C-441D-AAF6-B1E7D1219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3047997" cy="3438071"/>
            <a:chOff x="0" y="3438071"/>
            <a:chExt cx="3047997" cy="342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72EC78-01A4-4610-A4CC-20D36217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" y="3438071"/>
              <a:ext cx="3047991" cy="3429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3A9756-EBE7-453A-A0B3-2931AD3E7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438071"/>
              <a:ext cx="3047997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23F3ABB-22FD-4EBF-993B-0289DC466096}"/>
              </a:ext>
            </a:extLst>
          </p:cNvPr>
          <p:cNvSpPr txBox="1"/>
          <p:nvPr/>
        </p:nvSpPr>
        <p:spPr>
          <a:xfrm>
            <a:off x="3451694" y="423191"/>
            <a:ext cx="837551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31851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▶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아이디어 스케치  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80FF3B-6195-42E5-9623-CF5CC165AE22}"/>
              </a:ext>
            </a:extLst>
          </p:cNvPr>
          <p:cNvSpPr txBox="1"/>
          <p:nvPr/>
        </p:nvSpPr>
        <p:spPr>
          <a:xfrm>
            <a:off x="3110088" y="4845362"/>
            <a:ext cx="3167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아두이노를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활용한 공기청정기 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6AA1D69-43BA-4C74-980F-AD36A8E78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9074" y="86623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396A3CE-8887-4E5F-9AF4-A54BC1D16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0DC218-0455-41CB-80A9-7A25CEDDBAC9}"/>
              </a:ext>
            </a:extLst>
          </p:cNvPr>
          <p:cNvSpPr txBox="1"/>
          <p:nvPr/>
        </p:nvSpPr>
        <p:spPr>
          <a:xfrm>
            <a:off x="6651343" y="4845362"/>
            <a:ext cx="2995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온도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습도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미세먼지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LED&gt;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01B455-4E1C-466C-8C84-51618BAAA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5030" y="48970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6CC1D131-FFF6-4F3A-8D8A-8CC37F4FD8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3733" y="314957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DDA56AC7-4137-4A59-BF2B-2BC402CD2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1585" y="324941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FBC244A6-F944-46EA-B74D-6FDE5A3D1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8727" y="31530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DD4D2F-711D-43F1-9954-79198069CE70}"/>
              </a:ext>
            </a:extLst>
          </p:cNvPr>
          <p:cNvSpPr txBox="1"/>
          <p:nvPr/>
        </p:nvSpPr>
        <p:spPr>
          <a:xfrm>
            <a:off x="192380" y="3484657"/>
            <a:ext cx="2552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설계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60446B-2FD2-4716-95EE-749323CC8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0308" y="556072"/>
            <a:ext cx="9454887" cy="34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143928664">
            <a:extLst>
              <a:ext uri="{FF2B5EF4-FFF2-40B4-BE49-F238E27FC236}">
                <a16:creationId xmlns:a16="http://schemas.microsoft.com/office/drawing/2014/main" id="{09CB6016-F9B8-497A-BEED-A01981052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8" t="12444" r="30191" b="10172"/>
          <a:stretch>
            <a:fillRect/>
          </a:stretch>
        </p:blipFill>
        <p:spPr bwMode="auto">
          <a:xfrm>
            <a:off x="3298707" y="2208021"/>
            <a:ext cx="2167103" cy="202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CC9A7220-571E-4E01-B8AE-957FFC2D8D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2517" y="6552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237220352">
            <a:extLst>
              <a:ext uri="{FF2B5EF4-FFF2-40B4-BE49-F238E27FC236}">
                <a16:creationId xmlns:a16="http://schemas.microsoft.com/office/drawing/2014/main" id="{7D6148F2-E2CE-49C1-B638-492AA943A8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9" t="3925" r="4820" b="693"/>
          <a:stretch/>
        </p:blipFill>
        <p:spPr bwMode="auto">
          <a:xfrm rot="21300425">
            <a:off x="5774554" y="2109369"/>
            <a:ext cx="4193840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8">
            <a:extLst>
              <a:ext uri="{FF2B5EF4-FFF2-40B4-BE49-F238E27FC236}">
                <a16:creationId xmlns:a16="http://schemas.microsoft.com/office/drawing/2014/main" id="{53B7E7AF-DF56-4BA2-B014-3617EFB45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9712" y="213596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5" name="_x237220992">
            <a:extLst>
              <a:ext uri="{FF2B5EF4-FFF2-40B4-BE49-F238E27FC236}">
                <a16:creationId xmlns:a16="http://schemas.microsoft.com/office/drawing/2014/main" id="{D15EF0FB-B916-44A6-9970-B17839D1A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4" t="17215" r="55811" b="53683"/>
          <a:stretch>
            <a:fillRect/>
          </a:stretch>
        </p:blipFill>
        <p:spPr bwMode="auto">
          <a:xfrm>
            <a:off x="10065630" y="1843572"/>
            <a:ext cx="1948554" cy="272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C1DA6E8-74E4-46E9-B997-EA063D2EED77}"/>
              </a:ext>
            </a:extLst>
          </p:cNvPr>
          <p:cNvSpPr txBox="1"/>
          <p:nvPr/>
        </p:nvSpPr>
        <p:spPr>
          <a:xfrm>
            <a:off x="10103398" y="4825673"/>
            <a:ext cx="2413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&lt;Blynk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관리수치화면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2078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54CFA0-E502-4D3A-9FE7-F49553F4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8D7E30-B50A-4ADD-8244-B02C404B7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1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668598-D644-444E-9887-8849E4E6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2" y="365125"/>
            <a:ext cx="2644746" cy="2842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Method</a:t>
            </a:r>
            <a:endParaRPr lang="ko-KR" altLang="en-US" sz="32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D6887E-0D0C-441D-AAF6-B1E7D1219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3047997" cy="3438071"/>
            <a:chOff x="0" y="3438071"/>
            <a:chExt cx="3047997" cy="342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72EC78-01A4-4610-A4CC-20D36217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" y="3438071"/>
              <a:ext cx="3047991" cy="3429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3A9756-EBE7-453A-A0B3-2931AD3E7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438071"/>
              <a:ext cx="3047997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23F3ABB-22FD-4EBF-993B-0289DC466096}"/>
              </a:ext>
            </a:extLst>
          </p:cNvPr>
          <p:cNvSpPr txBox="1"/>
          <p:nvPr/>
        </p:nvSpPr>
        <p:spPr>
          <a:xfrm>
            <a:off x="3451694" y="423191"/>
            <a:ext cx="8375514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31851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▶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회로 설계도 </a:t>
            </a:r>
            <a:endParaRPr lang="en-US" altLang="ko-KR" kern="0" spc="0" dirty="0">
              <a:solidFill>
                <a:srgbClr val="000000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6AA1D69-43BA-4C74-980F-AD36A8E78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9074" y="86623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396A3CE-8887-4E5F-9AF4-A54BC1D16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01B455-4E1C-466C-8C84-51618BAAA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5030" y="48970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6CC1D131-FFF6-4F3A-8D8A-8CC37F4FD8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3733" y="314957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DDA56AC7-4137-4A59-BF2B-2BC402CD2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1585" y="324941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FBC244A6-F944-46EA-B74D-6FDE5A3D1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8727" y="31530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DD4D2F-711D-43F1-9954-79198069CE70}"/>
              </a:ext>
            </a:extLst>
          </p:cNvPr>
          <p:cNvSpPr txBox="1"/>
          <p:nvPr/>
        </p:nvSpPr>
        <p:spPr>
          <a:xfrm>
            <a:off x="192380" y="3484657"/>
            <a:ext cx="2552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아두이노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설계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60446B-2FD2-4716-95EE-749323CC8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0308" y="556072"/>
            <a:ext cx="9454887" cy="34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C9A7220-571E-4E01-B8AE-957FFC2D8D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2517" y="6552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53B7E7AF-DF56-4BA2-B014-3617EFB45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9712" y="213596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E1D13E6-F3CD-4D93-9EAA-8C9A448936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8110" y="54571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143929384">
            <a:extLst>
              <a:ext uri="{FF2B5EF4-FFF2-40B4-BE49-F238E27FC236}">
                <a16:creationId xmlns:a16="http://schemas.microsoft.com/office/drawing/2014/main" id="{C34E9364-14E6-4B5D-ACA5-1228BD1EF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074" y="1069064"/>
            <a:ext cx="5584825" cy="540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045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54CFA0-E502-4D3A-9FE7-F49553F4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8D7E30-B50A-4ADD-8244-B02C404B7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1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668598-D644-444E-9887-8849E4E6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2" y="365125"/>
            <a:ext cx="2644746" cy="2842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Method</a:t>
            </a:r>
            <a:endParaRPr lang="ko-KR" altLang="en-US" sz="32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D6887E-0D0C-441D-AAF6-B1E7D1219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3047997" cy="3438071"/>
            <a:chOff x="0" y="3438071"/>
            <a:chExt cx="3047997" cy="342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72EC78-01A4-4610-A4CC-20D36217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" y="3438071"/>
              <a:ext cx="3047991" cy="3429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3A9756-EBE7-453A-A0B3-2931AD3E7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438071"/>
              <a:ext cx="3047997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23F3ABB-22FD-4EBF-993B-0289DC466096}"/>
              </a:ext>
            </a:extLst>
          </p:cNvPr>
          <p:cNvSpPr txBox="1"/>
          <p:nvPr/>
        </p:nvSpPr>
        <p:spPr>
          <a:xfrm>
            <a:off x="3451694" y="423191"/>
            <a:ext cx="8375514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31851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▶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알고리즘 </a:t>
            </a:r>
            <a:endParaRPr lang="en-US" altLang="ko-KR" kern="0" spc="0" dirty="0">
              <a:solidFill>
                <a:srgbClr val="000000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6AA1D69-43BA-4C74-980F-AD36A8E78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9074" y="86623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396A3CE-8887-4E5F-9AF4-A54BC1D16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01B455-4E1C-466C-8C84-51618BAAA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5030" y="48970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6CC1D131-FFF6-4F3A-8D8A-8CC37F4FD8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3733" y="314957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DDA56AC7-4137-4A59-BF2B-2BC402CD2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1585" y="324941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FBC244A6-F944-46EA-B74D-6FDE5A3D1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8727" y="31530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DD4D2F-711D-43F1-9954-79198069CE70}"/>
              </a:ext>
            </a:extLst>
          </p:cNvPr>
          <p:cNvSpPr txBox="1"/>
          <p:nvPr/>
        </p:nvSpPr>
        <p:spPr>
          <a:xfrm>
            <a:off x="192380" y="3484657"/>
            <a:ext cx="2552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알고리즘 설계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60446B-2FD2-4716-95EE-749323CC8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0308" y="556072"/>
            <a:ext cx="9454887" cy="34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C9A7220-571E-4E01-B8AE-957FFC2D8D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2517" y="6552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53B7E7AF-DF56-4BA2-B014-3617EFB45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9712" y="213596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E1D13E6-F3CD-4D93-9EAA-8C9A448936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8110" y="54571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9B5BABA-0A21-4CD0-814F-FAB96F846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660" y="905209"/>
            <a:ext cx="4290044" cy="560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8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54CFA0-E502-4D3A-9FE7-F49553F4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8D7E30-B50A-4ADD-8244-B02C404B7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1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668598-D644-444E-9887-8849E4E6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2" y="365125"/>
            <a:ext cx="2644746" cy="2842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Method</a:t>
            </a:r>
            <a:endParaRPr lang="ko-KR" altLang="en-US" sz="32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D6887E-0D0C-441D-AAF6-B1E7D1219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3047997" cy="3438071"/>
            <a:chOff x="0" y="3438071"/>
            <a:chExt cx="3047997" cy="342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72EC78-01A4-4610-A4CC-20D36217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" y="3438071"/>
              <a:ext cx="3047991" cy="3429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3A9756-EBE7-453A-A0B3-2931AD3E7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438071"/>
              <a:ext cx="3047997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23F3ABB-22FD-4EBF-993B-0289DC466096}"/>
              </a:ext>
            </a:extLst>
          </p:cNvPr>
          <p:cNvSpPr txBox="1"/>
          <p:nvPr/>
        </p:nvSpPr>
        <p:spPr>
          <a:xfrm>
            <a:off x="3451694" y="423191"/>
            <a:ext cx="8375514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31851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▶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코딩</a:t>
            </a:r>
            <a:endParaRPr lang="en-US" altLang="ko-KR" kern="0" spc="0" dirty="0">
              <a:solidFill>
                <a:srgbClr val="000000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6AA1D69-43BA-4C74-980F-AD36A8E78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9074" y="86623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396A3CE-8887-4E5F-9AF4-A54BC1D16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01B455-4E1C-466C-8C84-51618BAAA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5030" y="48970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DDA56AC7-4137-4A59-BF2B-2BC402CD2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1585" y="324941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FBC244A6-F944-46EA-B74D-6FDE5A3D1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8727" y="31530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DD4D2F-711D-43F1-9954-79198069CE70}"/>
              </a:ext>
            </a:extLst>
          </p:cNvPr>
          <p:cNvSpPr txBox="1"/>
          <p:nvPr/>
        </p:nvSpPr>
        <p:spPr>
          <a:xfrm>
            <a:off x="192380" y="3484657"/>
            <a:ext cx="2552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실험방법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60446B-2FD2-4716-95EE-749323CC8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0308" y="556072"/>
            <a:ext cx="9454887" cy="34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C9A7220-571E-4E01-B8AE-957FFC2D8D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2517" y="6552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53B7E7AF-DF56-4BA2-B014-3617EFB45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9712" y="213596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E1D13E6-F3CD-4D93-9EAA-8C9A448936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8110" y="54571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2E733DE-C057-4632-8508-8E06E71B2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5133" y="68502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4629C0-05C6-40B5-AD2A-A79D9A7CC4FA}"/>
              </a:ext>
            </a:extLst>
          </p:cNvPr>
          <p:cNvSpPr txBox="1"/>
          <p:nvPr/>
        </p:nvSpPr>
        <p:spPr>
          <a:xfrm>
            <a:off x="3354045" y="1062655"/>
            <a:ext cx="5115948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#include &lt;</a:t>
            </a:r>
            <a:r>
              <a:rPr lang="en-US" altLang="ko-KR" sz="1050" dirty="0" err="1"/>
              <a:t>SoftwareSerial.h</a:t>
            </a:r>
            <a:r>
              <a:rPr lang="en-US" altLang="ko-KR" sz="1050" dirty="0"/>
              <a:t>&gt;</a:t>
            </a:r>
          </a:p>
          <a:p>
            <a:r>
              <a:rPr lang="en-US" altLang="ko-KR" sz="1050" dirty="0"/>
              <a:t>#include &lt;</a:t>
            </a:r>
            <a:r>
              <a:rPr lang="en-US" altLang="ko-KR" sz="1050" dirty="0" err="1"/>
              <a:t>Wire.h</a:t>
            </a:r>
            <a:r>
              <a:rPr lang="en-US" altLang="ko-KR" sz="1050" dirty="0"/>
              <a:t>&gt;                 //LCD </a:t>
            </a:r>
            <a:r>
              <a:rPr lang="ko-KR" altLang="en-US" sz="1050" dirty="0"/>
              <a:t>라이브러리</a:t>
            </a:r>
          </a:p>
          <a:p>
            <a:r>
              <a:rPr lang="en-US" altLang="ko-KR" sz="1050" dirty="0"/>
              <a:t>#include &lt;LiquidCrystal_I2C.h&gt;    //I2C LCD </a:t>
            </a:r>
            <a:r>
              <a:rPr lang="ko-KR" altLang="en-US" sz="1050" dirty="0"/>
              <a:t>라이브러리</a:t>
            </a:r>
          </a:p>
          <a:p>
            <a:r>
              <a:rPr lang="en-US" altLang="ko-KR" sz="1050" dirty="0"/>
              <a:t>#include &lt;</a:t>
            </a:r>
            <a:r>
              <a:rPr lang="en-US" altLang="ko-KR" sz="1050" dirty="0" err="1"/>
              <a:t>DHT.h</a:t>
            </a:r>
            <a:r>
              <a:rPr lang="en-US" altLang="ko-KR" sz="1050" dirty="0"/>
              <a:t>&gt;                           //</a:t>
            </a:r>
            <a:r>
              <a:rPr lang="ko-KR" altLang="en-US" sz="1050" dirty="0" err="1"/>
              <a:t>온습도센서</a:t>
            </a:r>
            <a:r>
              <a:rPr lang="ko-KR" altLang="en-US" sz="1050" dirty="0"/>
              <a:t> 라이브러리</a:t>
            </a:r>
          </a:p>
          <a:p>
            <a:r>
              <a:rPr lang="en-US" altLang="ko-KR" sz="1050" dirty="0"/>
              <a:t>#include &lt;</a:t>
            </a:r>
            <a:r>
              <a:rPr lang="en-US" altLang="ko-KR" sz="1050" dirty="0" err="1"/>
              <a:t>Emotion.h</a:t>
            </a:r>
            <a:r>
              <a:rPr lang="en-US" altLang="ko-KR" sz="1050" dirty="0"/>
              <a:t>&gt;                   //</a:t>
            </a:r>
            <a:r>
              <a:rPr lang="ko-KR" altLang="en-US" sz="1050" dirty="0"/>
              <a:t>특수 문자 라이브러리</a:t>
            </a:r>
          </a:p>
          <a:p>
            <a:r>
              <a:rPr lang="en-US" altLang="ko-KR" sz="1050" dirty="0"/>
              <a:t>#define DHTPIN 4                      //</a:t>
            </a:r>
            <a:r>
              <a:rPr lang="ko-KR" altLang="en-US" sz="1050" dirty="0" err="1"/>
              <a:t>온습도센서</a:t>
            </a:r>
            <a:r>
              <a:rPr lang="ko-KR" altLang="en-US" sz="1050" dirty="0"/>
              <a:t> 핀 번호</a:t>
            </a:r>
          </a:p>
          <a:p>
            <a:r>
              <a:rPr lang="en-US" altLang="ko-KR" sz="1050" dirty="0"/>
              <a:t>#define DHTTYPE DHT11                 //</a:t>
            </a:r>
            <a:r>
              <a:rPr lang="ko-KR" altLang="en-US" sz="1050" dirty="0" err="1"/>
              <a:t>온습도센서</a:t>
            </a:r>
            <a:r>
              <a:rPr lang="ko-KR" altLang="en-US" sz="1050" dirty="0"/>
              <a:t> 센서 타입</a:t>
            </a:r>
          </a:p>
          <a:p>
            <a:endParaRPr lang="ko-KR" altLang="en-US" sz="1050" dirty="0"/>
          </a:p>
          <a:p>
            <a:r>
              <a:rPr lang="en-US" altLang="ko-KR" sz="1050" dirty="0"/>
              <a:t>LiquidCrystal_I2C lcd(0x27, 16, 2);   //LCD </a:t>
            </a:r>
            <a:r>
              <a:rPr lang="ko-KR" altLang="en-US" sz="1050" dirty="0"/>
              <a:t>초기화 </a:t>
            </a:r>
            <a:r>
              <a:rPr lang="en-US" altLang="ko-KR" sz="1050" dirty="0"/>
              <a:t>(LCD </a:t>
            </a:r>
            <a:r>
              <a:rPr lang="ko-KR" altLang="en-US" sz="1050" dirty="0" err="1"/>
              <a:t>주소값</a:t>
            </a:r>
            <a:r>
              <a:rPr lang="en-US" altLang="ko-KR" sz="1050" dirty="0"/>
              <a:t>, x</a:t>
            </a:r>
            <a:r>
              <a:rPr lang="ko-KR" altLang="en-US" sz="1050" dirty="0"/>
              <a:t>축</a:t>
            </a:r>
            <a:r>
              <a:rPr lang="en-US" altLang="ko-KR" sz="1050" dirty="0"/>
              <a:t>, y</a:t>
            </a:r>
            <a:r>
              <a:rPr lang="ko-KR" altLang="en-US" sz="1050" dirty="0"/>
              <a:t>축</a:t>
            </a:r>
            <a:r>
              <a:rPr lang="en-US" altLang="ko-KR" sz="1050" dirty="0"/>
              <a:t>)</a:t>
            </a:r>
          </a:p>
          <a:p>
            <a:r>
              <a:rPr lang="en-US" altLang="ko-KR" sz="1050" dirty="0"/>
              <a:t>DHT </a:t>
            </a:r>
            <a:r>
              <a:rPr lang="en-US" altLang="ko-KR" sz="1050" dirty="0" err="1"/>
              <a:t>dht</a:t>
            </a:r>
            <a:r>
              <a:rPr lang="en-US" altLang="ko-KR" sz="1050" dirty="0"/>
              <a:t>(4, DHT11);                  //</a:t>
            </a:r>
            <a:r>
              <a:rPr lang="ko-KR" altLang="en-US" sz="1050" dirty="0" err="1"/>
              <a:t>온습도센서</a:t>
            </a:r>
            <a:r>
              <a:rPr lang="ko-KR" altLang="en-US" sz="1050" dirty="0"/>
              <a:t> 초기화</a:t>
            </a:r>
            <a:r>
              <a:rPr lang="en-US" altLang="ko-KR" sz="1050" dirty="0"/>
              <a:t>(</a:t>
            </a:r>
            <a:r>
              <a:rPr lang="ko-KR" altLang="en-US" sz="1050" dirty="0" err="1"/>
              <a:t>온습도센서</a:t>
            </a:r>
            <a:r>
              <a:rPr lang="ko-KR" altLang="en-US" sz="1050" dirty="0"/>
              <a:t> 핀 번호</a:t>
            </a:r>
            <a:r>
              <a:rPr lang="en-US" altLang="ko-KR" sz="1050" dirty="0"/>
              <a:t>, </a:t>
            </a:r>
            <a:r>
              <a:rPr lang="ko-KR" altLang="en-US" sz="1050" dirty="0"/>
              <a:t>센서 타입</a:t>
            </a:r>
            <a:r>
              <a:rPr lang="en-US" altLang="ko-KR" sz="1050" dirty="0"/>
              <a:t>)</a:t>
            </a:r>
          </a:p>
          <a:p>
            <a:endParaRPr lang="en-US" altLang="ko-KR" sz="1050" dirty="0"/>
          </a:p>
          <a:p>
            <a:r>
              <a:rPr lang="en-US" altLang="ko-KR" sz="1050" dirty="0" err="1"/>
              <a:t>SoftwareSerial</a:t>
            </a:r>
            <a:r>
              <a:rPr lang="en-US" altLang="ko-KR" sz="1050" dirty="0"/>
              <a:t> </a:t>
            </a:r>
            <a:r>
              <a:rPr lang="en-US" altLang="ko-KR" sz="1050" dirty="0" err="1"/>
              <a:t>BTSerial</a:t>
            </a:r>
            <a:r>
              <a:rPr lang="en-US" altLang="ko-KR" sz="1050" dirty="0"/>
              <a:t>(11,10);   //</a:t>
            </a:r>
            <a:r>
              <a:rPr lang="ko-KR" altLang="en-US" sz="1050" dirty="0"/>
              <a:t>블루투스 모듈 </a:t>
            </a:r>
            <a:r>
              <a:rPr lang="en-US" altLang="ko-KR" sz="1050" dirty="0" err="1"/>
              <a:t>tx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rx</a:t>
            </a:r>
            <a:r>
              <a:rPr lang="en-US" altLang="ko-KR" sz="1050" dirty="0"/>
              <a:t> </a:t>
            </a:r>
            <a:r>
              <a:rPr lang="ko-KR" altLang="en-US" sz="1050" dirty="0"/>
              <a:t>값</a:t>
            </a:r>
          </a:p>
          <a:p>
            <a:endParaRPr lang="ko-KR" altLang="en-US" sz="1050" dirty="0"/>
          </a:p>
          <a:p>
            <a:r>
              <a:rPr lang="en-US" altLang="ko-KR" sz="1050" dirty="0"/>
              <a:t>//Dust</a:t>
            </a:r>
            <a:r>
              <a:rPr lang="ko-KR" altLang="en-US" sz="1050" dirty="0"/>
              <a:t>라는 변수 선언과 미세먼지 값</a:t>
            </a:r>
            <a:r>
              <a:rPr lang="en-US" altLang="ko-KR" sz="1050" dirty="0"/>
              <a:t>, </a:t>
            </a:r>
            <a:r>
              <a:rPr lang="ko-KR" altLang="en-US" sz="1050" dirty="0"/>
              <a:t>습도 값</a:t>
            </a:r>
            <a:r>
              <a:rPr lang="en-US" altLang="ko-KR" sz="1050" dirty="0"/>
              <a:t>, </a:t>
            </a:r>
            <a:r>
              <a:rPr lang="ko-KR" altLang="en-US" sz="1050" dirty="0"/>
              <a:t>온도 값 문자열을 담기 위한 배열 선언</a:t>
            </a:r>
          </a:p>
          <a:p>
            <a:r>
              <a:rPr lang="en-US" altLang="ko-KR" sz="1050" dirty="0"/>
              <a:t>int Dust = 0;</a:t>
            </a:r>
          </a:p>
          <a:p>
            <a:r>
              <a:rPr lang="en-US" altLang="ko-KR" sz="1050" dirty="0"/>
              <a:t>char str1[10];                        //</a:t>
            </a:r>
            <a:r>
              <a:rPr lang="ko-KR" altLang="en-US" sz="1050" dirty="0"/>
              <a:t>미세먼지 값</a:t>
            </a:r>
          </a:p>
          <a:p>
            <a:r>
              <a:rPr lang="en-US" altLang="ko-KR" sz="1050" dirty="0"/>
              <a:t>char str2[10];                        //</a:t>
            </a:r>
            <a:r>
              <a:rPr lang="ko-KR" altLang="en-US" sz="1050" dirty="0"/>
              <a:t>습도 값</a:t>
            </a:r>
          </a:p>
          <a:p>
            <a:r>
              <a:rPr lang="en-US" altLang="ko-KR" sz="1050" dirty="0"/>
              <a:t>char str3[10];                        //</a:t>
            </a:r>
            <a:r>
              <a:rPr lang="ko-KR" altLang="en-US" sz="1050" dirty="0"/>
              <a:t>온도 값</a:t>
            </a:r>
          </a:p>
          <a:p>
            <a:endParaRPr lang="ko-KR" altLang="en-US" sz="1050" dirty="0"/>
          </a:p>
          <a:p>
            <a:r>
              <a:rPr lang="en-US" altLang="ko-KR" sz="1050" dirty="0"/>
              <a:t>//</a:t>
            </a:r>
            <a:r>
              <a:rPr lang="ko-KR" altLang="en-US" sz="1050" dirty="0"/>
              <a:t>각 핀과 연결된 핀 번호를 저장할 변수 선언 </a:t>
            </a:r>
          </a:p>
          <a:p>
            <a:r>
              <a:rPr lang="en-US" altLang="ko-KR" sz="1050" dirty="0"/>
              <a:t>int Vo = A0 ;</a:t>
            </a:r>
          </a:p>
          <a:p>
            <a:r>
              <a:rPr lang="en-US" altLang="ko-KR" sz="1050" dirty="0"/>
              <a:t>int V_LED = 2 ;</a:t>
            </a:r>
          </a:p>
          <a:p>
            <a:r>
              <a:rPr lang="en-US" altLang="ko-KR" sz="1050" dirty="0"/>
              <a:t>int FAN = 3 ;</a:t>
            </a:r>
          </a:p>
          <a:p>
            <a:r>
              <a:rPr lang="en-US" altLang="ko-KR" sz="1050" dirty="0"/>
              <a:t>int R_LED = 5 ;</a:t>
            </a:r>
          </a:p>
          <a:p>
            <a:r>
              <a:rPr lang="en-US" altLang="ko-KR" sz="1050" dirty="0"/>
              <a:t>int Y_LED = 6 ;</a:t>
            </a:r>
          </a:p>
          <a:p>
            <a:r>
              <a:rPr lang="en-US" altLang="ko-KR" sz="1050" dirty="0"/>
              <a:t>int G_LED = 7 ;</a:t>
            </a:r>
          </a:p>
          <a:p>
            <a:endParaRPr lang="en-US" altLang="ko-KR" sz="1050" dirty="0"/>
          </a:p>
          <a:p>
            <a:endParaRPr lang="en-US" altLang="ko-KR" sz="1050" dirty="0"/>
          </a:p>
          <a:p>
            <a:r>
              <a:rPr lang="en-US" altLang="ko-KR" sz="1050" dirty="0"/>
              <a:t>//</a:t>
            </a:r>
            <a:r>
              <a:rPr lang="ko-KR" altLang="en-US" sz="1050" dirty="0"/>
              <a:t>미세먼지 값 측정을 위한 데이터 값 변수 선언</a:t>
            </a:r>
          </a:p>
          <a:p>
            <a:r>
              <a:rPr lang="en-US" altLang="ko-KR" sz="1050" dirty="0"/>
              <a:t>float </a:t>
            </a:r>
            <a:r>
              <a:rPr lang="en-US" altLang="ko-KR" sz="1050" dirty="0" err="1"/>
              <a:t>Vo_value</a:t>
            </a:r>
            <a:r>
              <a:rPr lang="en-US" altLang="ko-KR" sz="1050" dirty="0"/>
              <a:t> = 0;</a:t>
            </a:r>
          </a:p>
          <a:p>
            <a:r>
              <a:rPr lang="en-US" altLang="ko-KR" sz="1050" dirty="0"/>
              <a:t>float Voltage = 0;</a:t>
            </a:r>
          </a:p>
          <a:p>
            <a:r>
              <a:rPr lang="en-US" altLang="ko-KR" sz="1050" dirty="0"/>
              <a:t>float a = 0;</a:t>
            </a:r>
          </a:p>
          <a:p>
            <a:endParaRPr lang="en-US" altLang="ko-KR" sz="1050" dirty="0"/>
          </a:p>
          <a:p>
            <a:endParaRPr lang="en-US" altLang="ko-KR" sz="1050" dirty="0"/>
          </a:p>
          <a:p>
            <a:endParaRPr lang="en-US" altLang="ko-KR" sz="11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2C695A-2D17-4865-A67B-5863CF473508}"/>
              </a:ext>
            </a:extLst>
          </p:cNvPr>
          <p:cNvSpPr txBox="1"/>
          <p:nvPr/>
        </p:nvSpPr>
        <p:spPr>
          <a:xfrm>
            <a:off x="8469999" y="263858"/>
            <a:ext cx="3529621" cy="6717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void setup()</a:t>
            </a:r>
          </a:p>
          <a:p>
            <a:r>
              <a:rPr lang="en-US" altLang="ko-KR" sz="1050" dirty="0"/>
              <a:t>{     </a:t>
            </a:r>
          </a:p>
          <a:p>
            <a:r>
              <a:rPr lang="en-US" altLang="ko-KR" sz="1050" dirty="0"/>
              <a:t>// </a:t>
            </a:r>
            <a:r>
              <a:rPr lang="ko-KR" altLang="en-US" sz="1050" dirty="0"/>
              <a:t>시리얼 통신 시작</a:t>
            </a:r>
          </a:p>
          <a:p>
            <a:r>
              <a:rPr lang="en-US" altLang="ko-KR" sz="1050" dirty="0" err="1"/>
              <a:t>Serial.begin</a:t>
            </a:r>
            <a:r>
              <a:rPr lang="en-US" altLang="ko-KR" sz="1050" dirty="0"/>
              <a:t>(9600);</a:t>
            </a:r>
          </a:p>
          <a:p>
            <a:r>
              <a:rPr lang="en-US" altLang="ko-KR" sz="1050" dirty="0" err="1"/>
              <a:t>BTSerial.begin</a:t>
            </a:r>
            <a:r>
              <a:rPr lang="en-US" altLang="ko-KR" sz="1050" dirty="0"/>
              <a:t>(9600);</a:t>
            </a:r>
          </a:p>
          <a:p>
            <a:endParaRPr lang="en-US" altLang="ko-KR" sz="1050" dirty="0"/>
          </a:p>
          <a:p>
            <a:r>
              <a:rPr lang="en-US" altLang="ko-KR" sz="1050" dirty="0"/>
              <a:t>//</a:t>
            </a:r>
            <a:r>
              <a:rPr lang="ko-KR" altLang="en-US" sz="1050" dirty="0" err="1"/>
              <a:t>핀모드</a:t>
            </a:r>
            <a:r>
              <a:rPr lang="ko-KR" altLang="en-US" sz="1050" dirty="0"/>
              <a:t> 입출력 설정</a:t>
            </a:r>
          </a:p>
          <a:p>
            <a:r>
              <a:rPr lang="en-US" altLang="ko-KR" sz="1050" dirty="0" err="1"/>
              <a:t>pinMode</a:t>
            </a:r>
            <a:r>
              <a:rPr lang="en-US" altLang="ko-KR" sz="1050" dirty="0"/>
              <a:t>(V_LED,OUTPUT);</a:t>
            </a:r>
          </a:p>
          <a:p>
            <a:r>
              <a:rPr lang="en-US" altLang="ko-KR" sz="1050" dirty="0" err="1"/>
              <a:t>pinMode</a:t>
            </a:r>
            <a:r>
              <a:rPr lang="en-US" altLang="ko-KR" sz="1050" dirty="0"/>
              <a:t>(</a:t>
            </a:r>
            <a:r>
              <a:rPr lang="en-US" altLang="ko-KR" sz="1050" dirty="0" err="1"/>
              <a:t>Vo,INPUT</a:t>
            </a:r>
            <a:r>
              <a:rPr lang="en-US" altLang="ko-KR" sz="1050" dirty="0"/>
              <a:t>);</a:t>
            </a:r>
          </a:p>
          <a:p>
            <a:r>
              <a:rPr lang="en-US" altLang="ko-KR" sz="1050" dirty="0" err="1"/>
              <a:t>pinMode</a:t>
            </a:r>
            <a:r>
              <a:rPr lang="en-US" altLang="ko-KR" sz="1050" dirty="0"/>
              <a:t>(FAN,OUTPUT);</a:t>
            </a:r>
          </a:p>
          <a:p>
            <a:r>
              <a:rPr lang="en-US" altLang="ko-KR" sz="1050" dirty="0" err="1"/>
              <a:t>pinMode</a:t>
            </a:r>
            <a:r>
              <a:rPr lang="en-US" altLang="ko-KR" sz="1050" dirty="0"/>
              <a:t>(R_LED,OUTPUT);</a:t>
            </a:r>
          </a:p>
          <a:p>
            <a:r>
              <a:rPr lang="en-US" altLang="ko-KR" sz="1050" dirty="0" err="1"/>
              <a:t>pinMode</a:t>
            </a:r>
            <a:r>
              <a:rPr lang="en-US" altLang="ko-KR" sz="1050" dirty="0"/>
              <a:t>(Y_LED,OUTPUT);</a:t>
            </a:r>
          </a:p>
          <a:p>
            <a:r>
              <a:rPr lang="en-US" altLang="ko-KR" sz="1050" dirty="0" err="1"/>
              <a:t>pinMode</a:t>
            </a:r>
            <a:r>
              <a:rPr lang="en-US" altLang="ko-KR" sz="1050" dirty="0"/>
              <a:t>(G_LED,OUTPUT);</a:t>
            </a:r>
          </a:p>
          <a:p>
            <a:endParaRPr lang="en-US" altLang="ko-KR" sz="1050" dirty="0"/>
          </a:p>
          <a:p>
            <a:r>
              <a:rPr lang="en-US" altLang="ko-KR" sz="1050" dirty="0"/>
              <a:t>//</a:t>
            </a:r>
            <a:r>
              <a:rPr lang="ko-KR" altLang="en-US" sz="1050" dirty="0"/>
              <a:t>전원을 켰을 때 </a:t>
            </a:r>
            <a:r>
              <a:rPr lang="en-US" altLang="ko-KR" sz="1050" dirty="0"/>
              <a:t>LCD </a:t>
            </a:r>
            <a:r>
              <a:rPr lang="ko-KR" altLang="en-US" sz="1050" dirty="0"/>
              <a:t>초기값 설정</a:t>
            </a:r>
          </a:p>
          <a:p>
            <a:r>
              <a:rPr lang="en-US" altLang="ko-KR" sz="1050" dirty="0" err="1"/>
              <a:t>lcd.begin</a:t>
            </a:r>
            <a:r>
              <a:rPr lang="en-US" altLang="ko-KR" sz="1050" dirty="0"/>
              <a:t>();</a:t>
            </a:r>
          </a:p>
          <a:p>
            <a:r>
              <a:rPr lang="en-US" altLang="ko-KR" sz="1050" dirty="0" err="1"/>
              <a:t>lcd.clear</a:t>
            </a:r>
            <a:r>
              <a:rPr lang="en-US" altLang="ko-KR" sz="1050" dirty="0"/>
              <a:t>();</a:t>
            </a:r>
          </a:p>
          <a:p>
            <a:r>
              <a:rPr lang="en-US" altLang="ko-KR" sz="1050" dirty="0" err="1"/>
              <a:t>lcd.noBacklight</a:t>
            </a:r>
            <a:r>
              <a:rPr lang="en-US" altLang="ko-KR" sz="1050" dirty="0"/>
              <a:t>();</a:t>
            </a:r>
          </a:p>
          <a:p>
            <a:r>
              <a:rPr lang="en-US" altLang="ko-KR" sz="1050" dirty="0"/>
              <a:t>delay(500);</a:t>
            </a:r>
          </a:p>
          <a:p>
            <a:r>
              <a:rPr lang="en-US" altLang="ko-KR" sz="1050" dirty="0" err="1"/>
              <a:t>lcd.backlight</a:t>
            </a:r>
            <a:r>
              <a:rPr lang="en-US" altLang="ko-KR" sz="1050" dirty="0"/>
              <a:t>();</a:t>
            </a:r>
          </a:p>
          <a:p>
            <a:r>
              <a:rPr lang="en-US" altLang="ko-KR" sz="1050" dirty="0"/>
              <a:t>delay(500);</a:t>
            </a:r>
          </a:p>
          <a:p>
            <a:r>
              <a:rPr lang="en-US" altLang="ko-KR" sz="1050" dirty="0" err="1"/>
              <a:t>lcd.setCursor</a:t>
            </a:r>
            <a:r>
              <a:rPr lang="en-US" altLang="ko-KR" sz="1050" dirty="0"/>
              <a:t>(0,0);</a:t>
            </a:r>
          </a:p>
          <a:p>
            <a:r>
              <a:rPr lang="en-US" altLang="ko-KR" sz="1050" dirty="0" err="1"/>
              <a:t>lcd.print</a:t>
            </a:r>
            <a:r>
              <a:rPr lang="en-US" altLang="ko-KR" sz="1050" dirty="0"/>
              <a:t>("CJ");</a:t>
            </a:r>
          </a:p>
          <a:p>
            <a:r>
              <a:rPr lang="en-US" altLang="ko-KR" sz="1050" dirty="0"/>
              <a:t>delay(1000);</a:t>
            </a:r>
          </a:p>
          <a:p>
            <a:r>
              <a:rPr lang="en-US" altLang="ko-KR" sz="1050" dirty="0" err="1"/>
              <a:t>lcd.setCursor</a:t>
            </a:r>
            <a:r>
              <a:rPr lang="en-US" altLang="ko-KR" sz="1050" dirty="0"/>
              <a:t>(6,0);</a:t>
            </a:r>
          </a:p>
          <a:p>
            <a:r>
              <a:rPr lang="en-US" altLang="ko-KR" sz="1050" dirty="0" err="1"/>
              <a:t>lcd.print</a:t>
            </a:r>
            <a:r>
              <a:rPr lang="en-US" altLang="ko-KR" sz="1050" dirty="0"/>
              <a:t>("FACTORY");</a:t>
            </a:r>
          </a:p>
          <a:p>
            <a:r>
              <a:rPr lang="en-US" altLang="ko-KR" sz="1050" dirty="0"/>
              <a:t>delay(1000);</a:t>
            </a:r>
          </a:p>
          <a:p>
            <a:r>
              <a:rPr lang="en-US" altLang="ko-KR" sz="1050" dirty="0" err="1"/>
              <a:t>lcd.setCursor</a:t>
            </a:r>
            <a:r>
              <a:rPr lang="en-US" altLang="ko-KR" sz="1050" dirty="0"/>
              <a:t>(0,1);</a:t>
            </a:r>
          </a:p>
          <a:p>
            <a:r>
              <a:rPr lang="en-US" altLang="ko-KR" sz="1050" dirty="0" err="1"/>
              <a:t>lcd.print</a:t>
            </a:r>
            <a:r>
              <a:rPr lang="en-US" altLang="ko-KR" sz="1050" dirty="0"/>
              <a:t>("AIR PURIFIER");</a:t>
            </a:r>
          </a:p>
          <a:p>
            <a:r>
              <a:rPr lang="en-US" altLang="ko-KR" sz="1050" dirty="0"/>
              <a:t>delay(1000);</a:t>
            </a:r>
          </a:p>
          <a:p>
            <a:r>
              <a:rPr lang="en-US" altLang="ko-KR" sz="1050" dirty="0" err="1"/>
              <a:t>lcd.clear</a:t>
            </a:r>
            <a:r>
              <a:rPr lang="en-US" altLang="ko-KR" sz="1050" dirty="0"/>
              <a:t>();</a:t>
            </a:r>
          </a:p>
          <a:p>
            <a:endParaRPr lang="en-US" altLang="ko-KR" sz="1050" dirty="0"/>
          </a:p>
          <a:p>
            <a:r>
              <a:rPr lang="en-US" altLang="ko-KR" sz="1050" dirty="0"/>
              <a:t>//</a:t>
            </a:r>
            <a:r>
              <a:rPr lang="ko-KR" altLang="en-US" sz="1050" dirty="0"/>
              <a:t>특수 문자 선언</a:t>
            </a:r>
          </a:p>
          <a:p>
            <a:r>
              <a:rPr lang="en-US" altLang="ko-KR" sz="1050" dirty="0" err="1"/>
              <a:t>lcd.createChar</a:t>
            </a:r>
            <a:r>
              <a:rPr lang="en-US" altLang="ko-KR" sz="1050" dirty="0"/>
              <a:t>(0, ug1);</a:t>
            </a:r>
          </a:p>
          <a:p>
            <a:r>
              <a:rPr lang="en-US" altLang="ko-KR" sz="1050" dirty="0" err="1"/>
              <a:t>lcd.createChar</a:t>
            </a:r>
            <a:r>
              <a:rPr lang="en-US" altLang="ko-KR" sz="1050" dirty="0"/>
              <a:t>(1, ug2);</a:t>
            </a:r>
          </a:p>
          <a:p>
            <a:r>
              <a:rPr lang="en-US" altLang="ko-KR" sz="1050" dirty="0" err="1"/>
              <a:t>lcd.createChar</a:t>
            </a:r>
            <a:r>
              <a:rPr lang="en-US" altLang="ko-KR" sz="1050" dirty="0"/>
              <a:t>(2, temp);</a:t>
            </a:r>
          </a:p>
          <a:p>
            <a:r>
              <a:rPr lang="en-US" altLang="ko-KR" sz="1050" dirty="0" err="1"/>
              <a:t>lcd.createChar</a:t>
            </a:r>
            <a:r>
              <a:rPr lang="en-US" altLang="ko-KR" sz="1050" dirty="0"/>
              <a:t>(3, C);</a:t>
            </a:r>
          </a:p>
          <a:p>
            <a:r>
              <a:rPr lang="en-US" altLang="ko-KR" sz="1050" dirty="0" err="1"/>
              <a:t>lcd.createChar</a:t>
            </a:r>
            <a:r>
              <a:rPr lang="en-US" altLang="ko-KR" sz="1050" dirty="0"/>
              <a:t>(4, </a:t>
            </a:r>
            <a:r>
              <a:rPr lang="en-US" altLang="ko-KR" sz="1050" dirty="0" err="1"/>
              <a:t>humi</a:t>
            </a:r>
            <a:r>
              <a:rPr lang="en-US" altLang="ko-KR" sz="1050" dirty="0"/>
              <a:t>);</a:t>
            </a:r>
          </a:p>
          <a:p>
            <a:r>
              <a:rPr lang="en-US" altLang="ko-KR" sz="1050" dirty="0" err="1"/>
              <a:t>lcd.createChar</a:t>
            </a:r>
            <a:r>
              <a:rPr lang="en-US" altLang="ko-KR" sz="1050" dirty="0"/>
              <a:t>(5, per);</a:t>
            </a:r>
          </a:p>
          <a:p>
            <a:r>
              <a:rPr lang="en-US" altLang="ko-KR" sz="105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99274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54CFA0-E502-4D3A-9FE7-F49553F4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8D7E30-B50A-4ADD-8244-B02C404B7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1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668598-D644-444E-9887-8849E4E6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2" y="365125"/>
            <a:ext cx="2644746" cy="2842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Method</a:t>
            </a:r>
            <a:endParaRPr lang="ko-KR" altLang="en-US" sz="32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D6887E-0D0C-441D-AAF6-B1E7D1219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3047997" cy="3438071"/>
            <a:chOff x="0" y="3438071"/>
            <a:chExt cx="3047997" cy="342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72EC78-01A4-4610-A4CC-20D36217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" y="3438071"/>
              <a:ext cx="3047991" cy="3429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3A9756-EBE7-453A-A0B3-2931AD3E7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438071"/>
              <a:ext cx="3047997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23F3ABB-22FD-4EBF-993B-0289DC466096}"/>
              </a:ext>
            </a:extLst>
          </p:cNvPr>
          <p:cNvSpPr txBox="1"/>
          <p:nvPr/>
        </p:nvSpPr>
        <p:spPr>
          <a:xfrm>
            <a:off x="3451694" y="423191"/>
            <a:ext cx="8375514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31851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▶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코딩</a:t>
            </a:r>
            <a:endParaRPr lang="en-US" altLang="ko-KR" kern="0" spc="0" dirty="0">
              <a:solidFill>
                <a:srgbClr val="000000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6AA1D69-43BA-4C74-980F-AD36A8E78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9074" y="86623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396A3CE-8887-4E5F-9AF4-A54BC1D16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01B455-4E1C-466C-8C84-51618BAAA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5030" y="48970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DDA56AC7-4137-4A59-BF2B-2BC402CD2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1585" y="324941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FBC244A6-F944-46EA-B74D-6FDE5A3D1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8727" y="31530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DD4D2F-711D-43F1-9954-79198069CE70}"/>
              </a:ext>
            </a:extLst>
          </p:cNvPr>
          <p:cNvSpPr txBox="1"/>
          <p:nvPr/>
        </p:nvSpPr>
        <p:spPr>
          <a:xfrm>
            <a:off x="192380" y="3484657"/>
            <a:ext cx="2552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실험방법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60446B-2FD2-4716-95EE-749323CC8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0308" y="556072"/>
            <a:ext cx="9454887" cy="34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C9A7220-571E-4E01-B8AE-957FFC2D8D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2517" y="6552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53B7E7AF-DF56-4BA2-B014-3617EFB45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9712" y="213596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E1D13E6-F3CD-4D93-9EAA-8C9A448936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8110" y="54571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2E733DE-C057-4632-8508-8E06E71B2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5133" y="68502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B93EFB-8A6C-4C9B-92DD-AC68389B67BC}"/>
              </a:ext>
            </a:extLst>
          </p:cNvPr>
          <p:cNvSpPr txBox="1"/>
          <p:nvPr/>
        </p:nvSpPr>
        <p:spPr>
          <a:xfrm>
            <a:off x="7768267" y="228600"/>
            <a:ext cx="4330931" cy="680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Voltage = </a:t>
            </a:r>
            <a:r>
              <a:rPr lang="en-US" altLang="ko-KR" sz="1100" dirty="0" err="1"/>
              <a:t>Vo_value</a:t>
            </a:r>
            <a:r>
              <a:rPr lang="en-US" altLang="ko-KR" sz="1100" dirty="0"/>
              <a:t> * 5.0 / 1024.0;</a:t>
            </a:r>
          </a:p>
          <a:p>
            <a:r>
              <a:rPr lang="en-US" altLang="ko-KR" sz="1100" dirty="0"/>
              <a:t> </a:t>
            </a:r>
          </a:p>
          <a:p>
            <a:r>
              <a:rPr lang="en-US" altLang="ko-KR" sz="1100" dirty="0"/>
              <a:t> if( Voltage &lt; 0.1 ){</a:t>
            </a:r>
          </a:p>
          <a:p>
            <a:r>
              <a:rPr lang="en-US" altLang="ko-KR" sz="1100" dirty="0"/>
              <a:t>  Dust = 0 ;</a:t>
            </a:r>
          </a:p>
          <a:p>
            <a:r>
              <a:rPr lang="en-US" altLang="ko-KR" sz="1100" dirty="0"/>
              <a:t> } </a:t>
            </a:r>
          </a:p>
          <a:p>
            <a:r>
              <a:rPr lang="en-US" altLang="ko-KR" sz="1100" dirty="0"/>
              <a:t> else if ( Voltage &lt; 0.8){</a:t>
            </a:r>
          </a:p>
          <a:p>
            <a:r>
              <a:rPr lang="en-US" altLang="ko-KR" sz="1100" dirty="0"/>
              <a:t>  Dust =10*(5*(Voltage - 0.1));</a:t>
            </a:r>
          </a:p>
          <a:p>
            <a:r>
              <a:rPr lang="en-US" altLang="ko-KR" sz="1100" dirty="0"/>
              <a:t> }</a:t>
            </a:r>
          </a:p>
          <a:p>
            <a:r>
              <a:rPr lang="en-US" altLang="ko-KR" sz="1100" dirty="0"/>
              <a:t> else if ( Voltage &lt; 1 ){</a:t>
            </a:r>
          </a:p>
          <a:p>
            <a:r>
              <a:rPr lang="en-US" altLang="ko-KR" sz="1100" dirty="0"/>
              <a:t>  Dust = 10 + 15*((Voltage - 0.8)*10);</a:t>
            </a:r>
          </a:p>
          <a:p>
            <a:r>
              <a:rPr lang="en-US" altLang="ko-KR" sz="1100" dirty="0"/>
              <a:t> }</a:t>
            </a:r>
          </a:p>
          <a:p>
            <a:r>
              <a:rPr lang="en-US" altLang="ko-KR" sz="1100" dirty="0"/>
              <a:t> else if( Voltage &gt; 1){</a:t>
            </a:r>
          </a:p>
          <a:p>
            <a:r>
              <a:rPr lang="en-US" altLang="ko-KR" sz="1100" dirty="0"/>
              <a:t>  Dust = 40 + 16*((Voltage - 1)*10);</a:t>
            </a:r>
          </a:p>
          <a:p>
            <a:r>
              <a:rPr lang="en-US" altLang="ko-KR" sz="1100" dirty="0"/>
              <a:t> }</a:t>
            </a:r>
          </a:p>
          <a:p>
            <a:r>
              <a:rPr lang="en-US" altLang="ko-KR" sz="1100" dirty="0" err="1"/>
              <a:t>Serial.println</a:t>
            </a:r>
            <a:r>
              <a:rPr lang="en-US" altLang="ko-KR" sz="1100" dirty="0"/>
              <a:t>(Dust);</a:t>
            </a:r>
          </a:p>
          <a:p>
            <a:r>
              <a:rPr lang="en-US" altLang="ko-KR" sz="1100" dirty="0"/>
              <a:t>delay(1000);</a:t>
            </a:r>
          </a:p>
          <a:p>
            <a:r>
              <a:rPr lang="en-US" altLang="ko-KR" sz="1100" dirty="0"/>
              <a:t>  </a:t>
            </a:r>
            <a:r>
              <a:rPr lang="en-US" altLang="ko-KR" sz="1100" dirty="0" err="1"/>
              <a:t>lcd.setCursor</a:t>
            </a:r>
            <a:r>
              <a:rPr lang="en-US" altLang="ko-KR" sz="1100" dirty="0"/>
              <a:t>(1,0);</a:t>
            </a:r>
          </a:p>
          <a:p>
            <a:r>
              <a:rPr lang="en-US" altLang="ko-KR" sz="1100" dirty="0"/>
              <a:t>  </a:t>
            </a:r>
            <a:r>
              <a:rPr lang="en-US" altLang="ko-KR" sz="1100" dirty="0" err="1"/>
              <a:t>lcd.print</a:t>
            </a:r>
            <a:r>
              <a:rPr lang="en-US" altLang="ko-KR" sz="1100" dirty="0"/>
              <a:t>("Dust : ");</a:t>
            </a:r>
          </a:p>
          <a:p>
            <a:r>
              <a:rPr lang="en-US" altLang="ko-KR" sz="1100" dirty="0"/>
              <a:t>  </a:t>
            </a:r>
            <a:r>
              <a:rPr lang="en-US" altLang="ko-KR" sz="1100" dirty="0" err="1"/>
              <a:t>sprintf</a:t>
            </a:r>
            <a:r>
              <a:rPr lang="en-US" altLang="ko-KR" sz="1100" dirty="0"/>
              <a:t>(str1,"%03d",Dust);</a:t>
            </a:r>
          </a:p>
          <a:p>
            <a:r>
              <a:rPr lang="en-US" altLang="ko-KR" sz="1100" dirty="0"/>
              <a:t>  </a:t>
            </a:r>
            <a:r>
              <a:rPr lang="en-US" altLang="ko-KR" sz="1100" dirty="0" err="1"/>
              <a:t>lcd.print</a:t>
            </a:r>
            <a:r>
              <a:rPr lang="en-US" altLang="ko-KR" sz="1100" dirty="0"/>
              <a:t>(str1);</a:t>
            </a:r>
          </a:p>
          <a:p>
            <a:r>
              <a:rPr lang="en-US" altLang="ko-KR" sz="1100" dirty="0"/>
              <a:t>  </a:t>
            </a:r>
            <a:r>
              <a:rPr lang="en-US" altLang="ko-KR" sz="1100" dirty="0" err="1"/>
              <a:t>lcd.write</a:t>
            </a:r>
            <a:r>
              <a:rPr lang="en-US" altLang="ko-KR" sz="1100" dirty="0"/>
              <a:t>(0);</a:t>
            </a:r>
          </a:p>
          <a:p>
            <a:r>
              <a:rPr lang="en-US" altLang="ko-KR" sz="1100" dirty="0"/>
              <a:t>  </a:t>
            </a:r>
            <a:r>
              <a:rPr lang="en-US" altLang="ko-KR" sz="1100" dirty="0" err="1"/>
              <a:t>lcd.print</a:t>
            </a:r>
            <a:r>
              <a:rPr lang="en-US" altLang="ko-KR" sz="1100" dirty="0"/>
              <a:t>("g/m");</a:t>
            </a:r>
          </a:p>
          <a:p>
            <a:r>
              <a:rPr lang="en-US" altLang="ko-KR" sz="1100" dirty="0"/>
              <a:t>  </a:t>
            </a:r>
            <a:r>
              <a:rPr lang="en-US" altLang="ko-KR" sz="1100" dirty="0" err="1"/>
              <a:t>lcd.write</a:t>
            </a:r>
            <a:r>
              <a:rPr lang="en-US" altLang="ko-KR" sz="1100" dirty="0"/>
              <a:t>(1);     //</a:t>
            </a:r>
            <a:r>
              <a:rPr lang="ko-KR" altLang="en-US" sz="1100" dirty="0"/>
              <a:t>특수 문자와 </a:t>
            </a:r>
            <a:r>
              <a:rPr lang="en-US" altLang="ko-KR" sz="1100" dirty="0"/>
              <a:t>3</a:t>
            </a:r>
            <a:r>
              <a:rPr lang="ko-KR" altLang="en-US" sz="1100" dirty="0"/>
              <a:t>글자로 된 미세먼지 값 출력</a:t>
            </a:r>
          </a:p>
          <a:p>
            <a:endParaRPr lang="ko-KR" altLang="en-US" sz="1100" dirty="0"/>
          </a:p>
          <a:p>
            <a:r>
              <a:rPr lang="ko-KR" altLang="en-US" sz="1100" dirty="0"/>
              <a:t>  </a:t>
            </a:r>
            <a:r>
              <a:rPr lang="en-US" altLang="ko-KR" sz="1100" dirty="0" err="1"/>
              <a:t>lcd.setCursor</a:t>
            </a:r>
            <a:r>
              <a:rPr lang="en-US" altLang="ko-KR" sz="1100" dirty="0"/>
              <a:t>(1,1);</a:t>
            </a:r>
          </a:p>
          <a:p>
            <a:r>
              <a:rPr lang="en-US" altLang="ko-KR" sz="1100" dirty="0"/>
              <a:t>  </a:t>
            </a:r>
            <a:r>
              <a:rPr lang="en-US" altLang="ko-KR" sz="1100" dirty="0" err="1"/>
              <a:t>lcd.write</a:t>
            </a:r>
            <a:r>
              <a:rPr lang="en-US" altLang="ko-KR" sz="1100" dirty="0"/>
              <a:t>(2);</a:t>
            </a:r>
          </a:p>
          <a:p>
            <a:r>
              <a:rPr lang="en-US" altLang="ko-KR" sz="1100" dirty="0"/>
              <a:t>  </a:t>
            </a:r>
            <a:r>
              <a:rPr lang="en-US" altLang="ko-KR" sz="1100" dirty="0" err="1"/>
              <a:t>lcd.print</a:t>
            </a:r>
            <a:r>
              <a:rPr lang="en-US" altLang="ko-KR" sz="1100" dirty="0"/>
              <a:t>("  ");</a:t>
            </a:r>
          </a:p>
          <a:p>
            <a:r>
              <a:rPr lang="en-US" altLang="ko-KR" sz="1100" dirty="0"/>
              <a:t>  </a:t>
            </a:r>
            <a:r>
              <a:rPr lang="en-US" altLang="ko-KR" sz="1100" dirty="0" err="1"/>
              <a:t>sprintf</a:t>
            </a:r>
            <a:r>
              <a:rPr lang="en-US" altLang="ko-KR" sz="1100" dirty="0"/>
              <a:t>(str2,"%02d",t);</a:t>
            </a:r>
          </a:p>
          <a:p>
            <a:r>
              <a:rPr lang="en-US" altLang="ko-KR" sz="1100" dirty="0"/>
              <a:t>  </a:t>
            </a:r>
            <a:r>
              <a:rPr lang="en-US" altLang="ko-KR" sz="1100" dirty="0" err="1"/>
              <a:t>lcd.print</a:t>
            </a:r>
            <a:r>
              <a:rPr lang="en-US" altLang="ko-KR" sz="1100" dirty="0"/>
              <a:t>(str2);</a:t>
            </a:r>
          </a:p>
          <a:p>
            <a:r>
              <a:rPr lang="en-US" altLang="ko-KR" sz="1100" dirty="0"/>
              <a:t>  </a:t>
            </a:r>
            <a:r>
              <a:rPr lang="en-US" altLang="ko-KR" sz="1100" dirty="0" err="1"/>
              <a:t>lcd.write</a:t>
            </a:r>
            <a:r>
              <a:rPr lang="en-US" altLang="ko-KR" sz="1100" dirty="0"/>
              <a:t>(3);     //</a:t>
            </a:r>
            <a:r>
              <a:rPr lang="ko-KR" altLang="en-US" sz="1100" dirty="0"/>
              <a:t>특수 문자와 </a:t>
            </a:r>
            <a:r>
              <a:rPr lang="en-US" altLang="ko-KR" sz="1100" dirty="0"/>
              <a:t>2</a:t>
            </a:r>
            <a:r>
              <a:rPr lang="ko-KR" altLang="en-US" sz="1100" dirty="0"/>
              <a:t>글자로 된 온도 값 출력</a:t>
            </a:r>
          </a:p>
          <a:p>
            <a:r>
              <a:rPr lang="ko-KR" altLang="en-US" sz="1100" dirty="0"/>
              <a:t>  </a:t>
            </a:r>
            <a:r>
              <a:rPr lang="en-US" altLang="ko-KR" sz="1100" dirty="0" err="1"/>
              <a:t>lcd.print</a:t>
            </a:r>
            <a:r>
              <a:rPr lang="en-US" altLang="ko-KR" sz="1100" dirty="0"/>
              <a:t>("  "); </a:t>
            </a:r>
          </a:p>
          <a:p>
            <a:r>
              <a:rPr lang="en-US" altLang="ko-KR" sz="1100" dirty="0"/>
              <a:t>  </a:t>
            </a:r>
            <a:r>
              <a:rPr lang="en-US" altLang="ko-KR" sz="1100" dirty="0" err="1"/>
              <a:t>lcd.write</a:t>
            </a:r>
            <a:r>
              <a:rPr lang="en-US" altLang="ko-KR" sz="1100" dirty="0"/>
              <a:t>(4);</a:t>
            </a:r>
          </a:p>
          <a:p>
            <a:r>
              <a:rPr lang="en-US" altLang="ko-KR" sz="1100" dirty="0"/>
              <a:t>  </a:t>
            </a:r>
            <a:r>
              <a:rPr lang="en-US" altLang="ko-KR" sz="1100" dirty="0" err="1"/>
              <a:t>lcd.print</a:t>
            </a:r>
            <a:r>
              <a:rPr lang="en-US" altLang="ko-KR" sz="1100" dirty="0"/>
              <a:t>("  ");</a:t>
            </a:r>
          </a:p>
          <a:p>
            <a:r>
              <a:rPr lang="en-US" altLang="ko-KR" sz="1100" dirty="0"/>
              <a:t>  </a:t>
            </a:r>
            <a:r>
              <a:rPr lang="en-US" altLang="ko-KR" sz="1100" dirty="0" err="1"/>
              <a:t>sprintf</a:t>
            </a:r>
            <a:r>
              <a:rPr lang="en-US" altLang="ko-KR" sz="1100" dirty="0"/>
              <a:t>(str3,"%02d",h);</a:t>
            </a:r>
          </a:p>
          <a:p>
            <a:r>
              <a:rPr lang="en-US" altLang="ko-KR" sz="1100" dirty="0"/>
              <a:t>  </a:t>
            </a:r>
            <a:r>
              <a:rPr lang="en-US" altLang="ko-KR" sz="1100" dirty="0" err="1"/>
              <a:t>lcd.print</a:t>
            </a:r>
            <a:r>
              <a:rPr lang="en-US" altLang="ko-KR" sz="1100" dirty="0"/>
              <a:t>(str3);</a:t>
            </a:r>
          </a:p>
          <a:p>
            <a:r>
              <a:rPr lang="en-US" altLang="ko-KR" sz="1100" dirty="0"/>
              <a:t>  </a:t>
            </a:r>
            <a:r>
              <a:rPr lang="en-US" altLang="ko-KR" sz="1100" dirty="0" err="1"/>
              <a:t>lcd.write</a:t>
            </a:r>
            <a:r>
              <a:rPr lang="en-US" altLang="ko-KR" sz="1100" dirty="0"/>
              <a:t>(5);     //</a:t>
            </a:r>
            <a:r>
              <a:rPr lang="ko-KR" altLang="en-US" sz="1100" dirty="0"/>
              <a:t>특수 문자와 </a:t>
            </a:r>
            <a:r>
              <a:rPr lang="en-US" altLang="ko-KR" sz="1100" dirty="0"/>
              <a:t>2</a:t>
            </a:r>
            <a:r>
              <a:rPr lang="ko-KR" altLang="en-US" sz="1100" dirty="0"/>
              <a:t>글자로 된 습도 값 출력</a:t>
            </a:r>
          </a:p>
          <a:p>
            <a:endParaRPr lang="ko-KR" altLang="en-US" sz="1100" dirty="0"/>
          </a:p>
          <a:p>
            <a:r>
              <a:rPr lang="ko-KR" altLang="en-US" sz="1100" dirty="0"/>
              <a:t>   </a:t>
            </a:r>
            <a:r>
              <a:rPr lang="en-US" altLang="ko-KR" sz="1100" dirty="0"/>
              <a:t>delay(1000);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6B28EC-4FCD-46A1-B654-D925DAFEBAE1}"/>
              </a:ext>
            </a:extLst>
          </p:cNvPr>
          <p:cNvSpPr txBox="1"/>
          <p:nvPr/>
        </p:nvSpPr>
        <p:spPr>
          <a:xfrm>
            <a:off x="3403475" y="1092759"/>
            <a:ext cx="3587077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void loop()</a:t>
            </a:r>
          </a:p>
          <a:p>
            <a:r>
              <a:rPr lang="en-US" altLang="ko-KR" sz="1050" dirty="0"/>
              <a:t>{</a:t>
            </a:r>
          </a:p>
          <a:p>
            <a:r>
              <a:rPr lang="en-US" altLang="ko-KR" sz="1050" dirty="0"/>
              <a:t>//</a:t>
            </a:r>
            <a:r>
              <a:rPr lang="ko-KR" altLang="en-US" sz="1050" dirty="0" err="1"/>
              <a:t>온습도값을</a:t>
            </a:r>
            <a:r>
              <a:rPr lang="ko-KR" altLang="en-US" sz="1050" dirty="0"/>
              <a:t> 저장 할 변수 선언</a:t>
            </a:r>
          </a:p>
          <a:p>
            <a:r>
              <a:rPr lang="en-US" altLang="ko-KR" sz="1050" dirty="0"/>
              <a:t>int t = </a:t>
            </a:r>
            <a:r>
              <a:rPr lang="en-US" altLang="ko-KR" sz="1050" dirty="0" err="1"/>
              <a:t>dht.readTemperature</a:t>
            </a:r>
            <a:r>
              <a:rPr lang="en-US" altLang="ko-KR" sz="1050" dirty="0"/>
              <a:t>();</a:t>
            </a:r>
          </a:p>
          <a:p>
            <a:r>
              <a:rPr lang="en-US" altLang="ko-KR" sz="1050" dirty="0"/>
              <a:t>int h = </a:t>
            </a:r>
            <a:r>
              <a:rPr lang="en-US" altLang="ko-KR" sz="1050" dirty="0" err="1"/>
              <a:t>dht.readHumidity</a:t>
            </a:r>
            <a:r>
              <a:rPr lang="en-US" altLang="ko-KR" sz="1050" dirty="0"/>
              <a:t>();</a:t>
            </a:r>
          </a:p>
          <a:p>
            <a:endParaRPr lang="en-US" altLang="ko-KR" sz="1050" dirty="0"/>
          </a:p>
          <a:p>
            <a:r>
              <a:rPr lang="en-US" altLang="ko-KR" sz="1050" dirty="0"/>
              <a:t> </a:t>
            </a:r>
            <a:r>
              <a:rPr lang="en-US" altLang="ko-KR" sz="1050" dirty="0" err="1"/>
              <a:t>Serial.println</a:t>
            </a:r>
            <a:r>
              <a:rPr lang="en-US" altLang="ko-KR" sz="1050" dirty="0"/>
              <a:t>(t);</a:t>
            </a:r>
          </a:p>
          <a:p>
            <a:r>
              <a:rPr lang="en-US" altLang="ko-KR" sz="1050" dirty="0"/>
              <a:t> </a:t>
            </a:r>
            <a:r>
              <a:rPr lang="en-US" altLang="ko-KR" sz="1050" dirty="0" err="1"/>
              <a:t>Serial.println</a:t>
            </a:r>
            <a:r>
              <a:rPr lang="en-US" altLang="ko-KR" sz="1050" dirty="0"/>
              <a:t>(h);</a:t>
            </a:r>
          </a:p>
          <a:p>
            <a:r>
              <a:rPr lang="en-US" altLang="ko-KR" sz="1050" dirty="0"/>
              <a:t> </a:t>
            </a:r>
            <a:r>
              <a:rPr lang="en-US" altLang="ko-KR" sz="1050" dirty="0" err="1"/>
              <a:t>BTSerial.print</a:t>
            </a:r>
            <a:r>
              <a:rPr lang="en-US" altLang="ko-KR" sz="1050" dirty="0"/>
              <a:t>("</a:t>
            </a:r>
            <a:r>
              <a:rPr lang="ko-KR" altLang="en-US" sz="1050" dirty="0"/>
              <a:t>온도 </a:t>
            </a:r>
            <a:r>
              <a:rPr lang="en-US" altLang="ko-KR" sz="1050" dirty="0"/>
              <a:t>: ");</a:t>
            </a:r>
          </a:p>
          <a:p>
            <a:r>
              <a:rPr lang="en-US" altLang="ko-KR" sz="1050" dirty="0"/>
              <a:t> </a:t>
            </a:r>
            <a:r>
              <a:rPr lang="en-US" altLang="ko-KR" sz="1050" dirty="0" err="1"/>
              <a:t>BTSerial.print</a:t>
            </a:r>
            <a:r>
              <a:rPr lang="en-US" altLang="ko-KR" sz="1050" dirty="0"/>
              <a:t>(t);</a:t>
            </a:r>
          </a:p>
          <a:p>
            <a:r>
              <a:rPr lang="en-US" altLang="ko-KR" sz="1050" dirty="0"/>
              <a:t> </a:t>
            </a:r>
            <a:r>
              <a:rPr lang="en-US" altLang="ko-KR" sz="1050" dirty="0" err="1"/>
              <a:t>BTSerial.println</a:t>
            </a:r>
            <a:r>
              <a:rPr lang="en-US" altLang="ko-KR" sz="1050" dirty="0"/>
              <a:t>("C");</a:t>
            </a:r>
          </a:p>
          <a:p>
            <a:r>
              <a:rPr lang="en-US" altLang="ko-KR" sz="1050" dirty="0"/>
              <a:t> </a:t>
            </a:r>
            <a:r>
              <a:rPr lang="en-US" altLang="ko-KR" sz="1050" dirty="0" err="1"/>
              <a:t>BTSerial.print</a:t>
            </a:r>
            <a:r>
              <a:rPr lang="en-US" altLang="ko-KR" sz="1050" dirty="0"/>
              <a:t>("</a:t>
            </a:r>
            <a:r>
              <a:rPr lang="ko-KR" altLang="en-US" sz="1050" dirty="0"/>
              <a:t>습도 </a:t>
            </a:r>
            <a:r>
              <a:rPr lang="en-US" altLang="ko-KR" sz="1050" dirty="0"/>
              <a:t>: ");</a:t>
            </a:r>
          </a:p>
          <a:p>
            <a:r>
              <a:rPr lang="en-US" altLang="ko-KR" sz="1050" dirty="0"/>
              <a:t> </a:t>
            </a:r>
            <a:r>
              <a:rPr lang="en-US" altLang="ko-KR" sz="1050" dirty="0" err="1"/>
              <a:t>BTSerial.println</a:t>
            </a:r>
            <a:r>
              <a:rPr lang="en-US" altLang="ko-KR" sz="1050" dirty="0"/>
              <a:t>(h);</a:t>
            </a:r>
          </a:p>
          <a:p>
            <a:r>
              <a:rPr lang="en-US" altLang="ko-KR" sz="1050" dirty="0"/>
              <a:t> </a:t>
            </a:r>
            <a:r>
              <a:rPr lang="en-US" altLang="ko-KR" sz="1050" dirty="0" err="1"/>
              <a:t>BTSerial.print</a:t>
            </a:r>
            <a:r>
              <a:rPr lang="en-US" altLang="ko-KR" sz="1050" dirty="0"/>
              <a:t>("</a:t>
            </a:r>
            <a:r>
              <a:rPr lang="ko-KR" altLang="en-US" sz="1050" dirty="0"/>
              <a:t>미세먼지 </a:t>
            </a:r>
            <a:r>
              <a:rPr lang="en-US" altLang="ko-KR" sz="1050" dirty="0"/>
              <a:t>: ");</a:t>
            </a:r>
          </a:p>
          <a:p>
            <a:r>
              <a:rPr lang="en-US" altLang="ko-KR" sz="1050" dirty="0"/>
              <a:t> </a:t>
            </a:r>
            <a:r>
              <a:rPr lang="en-US" altLang="ko-KR" sz="1050" dirty="0" err="1"/>
              <a:t>BTSerial.print</a:t>
            </a:r>
            <a:r>
              <a:rPr lang="en-US" altLang="ko-KR" sz="1050" dirty="0"/>
              <a:t>(Dust);</a:t>
            </a:r>
          </a:p>
          <a:p>
            <a:r>
              <a:rPr lang="en-US" altLang="ko-KR" sz="1050" dirty="0"/>
              <a:t> </a:t>
            </a:r>
            <a:r>
              <a:rPr lang="en-US" altLang="ko-KR" sz="1050" dirty="0" err="1"/>
              <a:t>BTSerial.print</a:t>
            </a:r>
            <a:r>
              <a:rPr lang="en-US" altLang="ko-KR" sz="1050" dirty="0"/>
              <a:t>("</a:t>
            </a:r>
            <a:r>
              <a:rPr lang="el-GR" altLang="ko-KR" sz="1050" dirty="0"/>
              <a:t>μ</a:t>
            </a:r>
            <a:r>
              <a:rPr lang="en-US" altLang="ko-KR" sz="1050" dirty="0"/>
              <a:t>g/m^3");</a:t>
            </a:r>
          </a:p>
          <a:p>
            <a:endParaRPr lang="en-US" altLang="ko-KR" sz="1050" dirty="0"/>
          </a:p>
          <a:p>
            <a:r>
              <a:rPr lang="en-US" altLang="ko-KR" sz="1050" dirty="0"/>
              <a:t>//</a:t>
            </a:r>
            <a:r>
              <a:rPr lang="ko-KR" altLang="en-US" sz="1050" dirty="0"/>
              <a:t>적외선 발광 다이오드</a:t>
            </a:r>
            <a:r>
              <a:rPr lang="en-US" altLang="ko-KR" sz="1050" dirty="0"/>
              <a:t>(IRED)</a:t>
            </a:r>
            <a:r>
              <a:rPr lang="ko-KR" altLang="en-US" sz="1050" dirty="0"/>
              <a:t>와 포토다이오드가 대각선으로 배치되어 공기 중 먼지의 반사광을 감지 </a:t>
            </a:r>
          </a:p>
          <a:p>
            <a:r>
              <a:rPr lang="en-US" altLang="ko-KR" sz="1050" dirty="0"/>
              <a:t>//</a:t>
            </a:r>
            <a:r>
              <a:rPr lang="ko-KR" altLang="en-US" sz="1050" dirty="0"/>
              <a:t>미세먼지 센서의 </a:t>
            </a:r>
            <a:r>
              <a:rPr lang="ko-KR" altLang="en-US" sz="1050" dirty="0" err="1"/>
              <a:t>데이터값</a:t>
            </a:r>
            <a:r>
              <a:rPr lang="ko-KR" altLang="en-US" sz="1050" dirty="0"/>
              <a:t> 계산을 통한 </a:t>
            </a:r>
            <a:r>
              <a:rPr lang="ko-KR" altLang="en-US" sz="1050" dirty="0" err="1"/>
              <a:t>미세먼지값</a:t>
            </a:r>
            <a:r>
              <a:rPr lang="ko-KR" altLang="en-US" sz="1050" dirty="0"/>
              <a:t> 측정</a:t>
            </a:r>
          </a:p>
          <a:p>
            <a:r>
              <a:rPr lang="ko-KR" altLang="en-US" sz="1050" dirty="0"/>
              <a:t>  </a:t>
            </a:r>
            <a:r>
              <a:rPr lang="en-US" altLang="ko-KR" sz="1050" dirty="0" err="1"/>
              <a:t>digitalWrite</a:t>
            </a:r>
            <a:r>
              <a:rPr lang="en-US" altLang="ko-KR" sz="1050" dirty="0"/>
              <a:t>(V_LED,LOW);</a:t>
            </a:r>
          </a:p>
          <a:p>
            <a:r>
              <a:rPr lang="en-US" altLang="ko-KR" sz="1050" dirty="0"/>
              <a:t>  </a:t>
            </a:r>
            <a:r>
              <a:rPr lang="en-US" altLang="ko-KR" sz="1050" dirty="0" err="1"/>
              <a:t>delayMicroseconds</a:t>
            </a:r>
            <a:r>
              <a:rPr lang="en-US" altLang="ko-KR" sz="1050" dirty="0"/>
              <a:t>(280);</a:t>
            </a:r>
          </a:p>
          <a:p>
            <a:r>
              <a:rPr lang="en-US" altLang="ko-KR" sz="1050" dirty="0"/>
              <a:t>  </a:t>
            </a:r>
            <a:r>
              <a:rPr lang="en-US" altLang="ko-KR" sz="1050" dirty="0" err="1"/>
              <a:t>Vo_value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analogRead</a:t>
            </a:r>
            <a:r>
              <a:rPr lang="en-US" altLang="ko-KR" sz="1050" dirty="0"/>
              <a:t>(Vo);</a:t>
            </a:r>
          </a:p>
          <a:p>
            <a:r>
              <a:rPr lang="en-US" altLang="ko-KR" sz="1050" dirty="0"/>
              <a:t>  </a:t>
            </a:r>
            <a:r>
              <a:rPr lang="en-US" altLang="ko-KR" sz="1050" dirty="0" err="1"/>
              <a:t>delayMicroseconds</a:t>
            </a:r>
            <a:r>
              <a:rPr lang="en-US" altLang="ko-KR" sz="1050" dirty="0"/>
              <a:t>(40);</a:t>
            </a:r>
          </a:p>
          <a:p>
            <a:r>
              <a:rPr lang="en-US" altLang="ko-KR" sz="1050" dirty="0"/>
              <a:t>  </a:t>
            </a:r>
            <a:r>
              <a:rPr lang="en-US" altLang="ko-KR" sz="1050" dirty="0" err="1"/>
              <a:t>digitalWrite</a:t>
            </a:r>
            <a:r>
              <a:rPr lang="en-US" altLang="ko-KR" sz="1050" dirty="0"/>
              <a:t>(V_LED,HIGH);</a:t>
            </a:r>
          </a:p>
          <a:p>
            <a:r>
              <a:rPr lang="en-US" altLang="ko-KR" sz="1050" dirty="0"/>
              <a:t>  </a:t>
            </a:r>
            <a:r>
              <a:rPr lang="en-US" altLang="ko-KR" sz="1050" dirty="0" err="1"/>
              <a:t>delayMicroseconds</a:t>
            </a:r>
            <a:r>
              <a:rPr lang="en-US" altLang="ko-KR" sz="1050" dirty="0"/>
              <a:t>(9680);</a:t>
            </a:r>
          </a:p>
          <a:p>
            <a:endParaRPr lang="en-US" altLang="ko-KR" sz="1050" dirty="0"/>
          </a:p>
          <a:p>
            <a:r>
              <a:rPr lang="en-US" altLang="ko-KR" sz="1050" dirty="0"/>
              <a:t>/*</a:t>
            </a:r>
          </a:p>
          <a:p>
            <a:r>
              <a:rPr lang="ko-KR" altLang="en-US" sz="1050" dirty="0"/>
              <a:t>전압</a:t>
            </a:r>
            <a:r>
              <a:rPr lang="en-US" altLang="ko-KR" sz="1050" dirty="0"/>
              <a:t>[V] = (</a:t>
            </a:r>
            <a:r>
              <a:rPr lang="ko-KR" altLang="en-US" sz="1050" dirty="0"/>
              <a:t>아날로그 핀 값</a:t>
            </a:r>
            <a:r>
              <a:rPr lang="en-US" altLang="ko-KR" sz="1050" dirty="0"/>
              <a:t>) * 5.0 / 1024</a:t>
            </a:r>
          </a:p>
          <a:p>
            <a:r>
              <a:rPr lang="ko-KR" altLang="en-US" sz="1050" dirty="0"/>
              <a:t>미세먼지 센서의 출력전압</a:t>
            </a:r>
            <a:r>
              <a:rPr lang="en-US" altLang="ko-KR" sz="1050" dirty="0"/>
              <a:t>(Vo)</a:t>
            </a:r>
            <a:r>
              <a:rPr lang="ko-KR" altLang="en-US" sz="1050" dirty="0"/>
              <a:t>는 먼지가 없을 때의 출력전압</a:t>
            </a:r>
            <a:r>
              <a:rPr lang="en-US" altLang="ko-KR" sz="1050" dirty="0"/>
              <a:t>(</a:t>
            </a:r>
            <a:r>
              <a:rPr lang="en-US" altLang="ko-KR" sz="1050" dirty="0" err="1"/>
              <a:t>Voc</a:t>
            </a:r>
            <a:r>
              <a:rPr lang="en-US" altLang="ko-KR" sz="1050" dirty="0"/>
              <a:t>)</a:t>
            </a:r>
            <a:r>
              <a:rPr lang="ko-KR" altLang="en-US" sz="1050" dirty="0"/>
              <a:t>과 미세먼지 농도에 비례하여 출력 </a:t>
            </a:r>
          </a:p>
          <a:p>
            <a:r>
              <a:rPr lang="ko-KR" altLang="en-US" sz="1050" dirty="0"/>
              <a:t> *</a:t>
            </a:r>
            <a:r>
              <a:rPr lang="en-US" altLang="ko-KR" sz="1050" dirty="0"/>
              <a:t>/</a:t>
            </a:r>
          </a:p>
          <a:p>
            <a:endParaRPr lang="en-US" altLang="ko-KR" sz="1050" dirty="0"/>
          </a:p>
          <a:p>
            <a:r>
              <a:rPr lang="en-US" altLang="ko-KR" sz="1050" dirty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1935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54CFA0-E502-4D3A-9FE7-F49553F4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8D7E30-B50A-4ADD-8244-B02C404B7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1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668598-D644-444E-9887-8849E4E6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2" y="365125"/>
            <a:ext cx="2644746" cy="2842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Method</a:t>
            </a:r>
            <a:endParaRPr lang="ko-KR" altLang="en-US" sz="32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D6887E-0D0C-441D-AAF6-B1E7D1219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3047997" cy="3438071"/>
            <a:chOff x="0" y="3438071"/>
            <a:chExt cx="3047997" cy="342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72EC78-01A4-4610-A4CC-20D36217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" y="3438071"/>
              <a:ext cx="3047991" cy="3429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3A9756-EBE7-453A-A0B3-2931AD3E7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438071"/>
              <a:ext cx="3047997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23F3ABB-22FD-4EBF-993B-0289DC466096}"/>
              </a:ext>
            </a:extLst>
          </p:cNvPr>
          <p:cNvSpPr txBox="1"/>
          <p:nvPr/>
        </p:nvSpPr>
        <p:spPr>
          <a:xfrm>
            <a:off x="3451694" y="423191"/>
            <a:ext cx="8375514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31851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▶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코딩</a:t>
            </a:r>
            <a:endParaRPr lang="en-US" altLang="ko-KR" kern="0" spc="0" dirty="0">
              <a:solidFill>
                <a:srgbClr val="000000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6AA1D69-43BA-4C74-980F-AD36A8E78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9074" y="86623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396A3CE-8887-4E5F-9AF4-A54BC1D16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01B455-4E1C-466C-8C84-51618BAAA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5030" y="48970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DDA56AC7-4137-4A59-BF2B-2BC402CD2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1585" y="324941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FBC244A6-F944-46EA-B74D-6FDE5A3D1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8727" y="31530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DD4D2F-711D-43F1-9954-79198069CE70}"/>
              </a:ext>
            </a:extLst>
          </p:cNvPr>
          <p:cNvSpPr txBox="1"/>
          <p:nvPr/>
        </p:nvSpPr>
        <p:spPr>
          <a:xfrm>
            <a:off x="192380" y="3484657"/>
            <a:ext cx="2552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실험방법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60446B-2FD2-4716-95EE-749323CC8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0308" y="556072"/>
            <a:ext cx="9454887" cy="34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C9A7220-571E-4E01-B8AE-957FFC2D8D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2517" y="6552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53B7E7AF-DF56-4BA2-B014-3617EFB45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9712" y="213596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E1D13E6-F3CD-4D93-9EAA-8C9A448936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8110" y="54571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2E733DE-C057-4632-8508-8E06E71B2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5133" y="68502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B93EFB-8A6C-4C9B-92DD-AC68389B67BC}"/>
              </a:ext>
            </a:extLst>
          </p:cNvPr>
          <p:cNvSpPr txBox="1"/>
          <p:nvPr/>
        </p:nvSpPr>
        <p:spPr>
          <a:xfrm>
            <a:off x="7354918" y="754195"/>
            <a:ext cx="433093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if(t &gt;25 and h &lt;= 75 and Dust &gt; 50){</a:t>
            </a:r>
          </a:p>
          <a:p>
            <a:r>
              <a:rPr lang="en-US" altLang="ko-KR" sz="1100" dirty="0"/>
              <a:t>    </a:t>
            </a:r>
            <a:r>
              <a:rPr lang="en-US" altLang="ko-KR" sz="1100" dirty="0" err="1"/>
              <a:t>digitalWrite</a:t>
            </a:r>
            <a:r>
              <a:rPr lang="en-US" altLang="ko-KR" sz="1100" dirty="0"/>
              <a:t>(FAN,HIGH);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digitalWrite</a:t>
            </a:r>
            <a:r>
              <a:rPr lang="en-US" altLang="ko-KR" sz="1100" dirty="0"/>
              <a:t>(R_LED,HIGH);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digitalWrite</a:t>
            </a:r>
            <a:r>
              <a:rPr lang="en-US" altLang="ko-KR" sz="1100" dirty="0"/>
              <a:t>(Y_LED,LOW);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digitalWrite</a:t>
            </a:r>
            <a:r>
              <a:rPr lang="en-US" altLang="ko-KR" sz="1100" dirty="0"/>
              <a:t>(G_LED,HIGH);}</a:t>
            </a:r>
          </a:p>
          <a:p>
            <a:r>
              <a:rPr lang="en-US" altLang="ko-KR" sz="1100" dirty="0"/>
              <a:t>if(t &gt;25 and h &gt; 75 and Dust &lt;= 50){</a:t>
            </a:r>
          </a:p>
          <a:p>
            <a:r>
              <a:rPr lang="en-US" altLang="ko-KR" sz="1100" dirty="0"/>
              <a:t>   </a:t>
            </a:r>
            <a:r>
              <a:rPr lang="en-US" altLang="ko-KR" sz="1100" dirty="0" err="1"/>
              <a:t>digitalWrite</a:t>
            </a:r>
            <a:r>
              <a:rPr lang="en-US" altLang="ko-KR" sz="1100" dirty="0"/>
              <a:t>(FAN,HIGH);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digitalWrite</a:t>
            </a:r>
            <a:r>
              <a:rPr lang="en-US" altLang="ko-KR" sz="1100" dirty="0"/>
              <a:t>(R_LED,HIGH);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digitalWrite</a:t>
            </a:r>
            <a:r>
              <a:rPr lang="en-US" altLang="ko-KR" sz="1100" dirty="0"/>
              <a:t>(Y_LED,HIGH);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digitalWrite</a:t>
            </a:r>
            <a:r>
              <a:rPr lang="en-US" altLang="ko-KR" sz="1100" dirty="0"/>
              <a:t>(G_LED,LOW);}</a:t>
            </a:r>
          </a:p>
          <a:p>
            <a:r>
              <a:rPr lang="en-US" altLang="ko-KR" sz="1100" dirty="0"/>
              <a:t>if(t &lt;=25 and h &lt;= 75 and Dust &gt; 50){ </a:t>
            </a:r>
            <a:r>
              <a:rPr lang="en-US" altLang="ko-KR" sz="1100" dirty="0" err="1"/>
              <a:t>digitalWrite</a:t>
            </a:r>
            <a:r>
              <a:rPr lang="en-US" altLang="ko-KR" sz="1100" dirty="0"/>
              <a:t>(FAN,HIGH);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digitalWrite</a:t>
            </a:r>
            <a:r>
              <a:rPr lang="en-US" altLang="ko-KR" sz="1100" dirty="0"/>
              <a:t>(R_LED,LOW);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digitalWrite</a:t>
            </a:r>
            <a:r>
              <a:rPr lang="en-US" altLang="ko-KR" sz="1100" dirty="0"/>
              <a:t>(Y_LED,LOW);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digitalWrite</a:t>
            </a:r>
            <a:r>
              <a:rPr lang="en-US" altLang="ko-KR" sz="1100" dirty="0"/>
              <a:t>(G_LED,HIGH);}</a:t>
            </a:r>
          </a:p>
          <a:p>
            <a:r>
              <a:rPr lang="en-US" altLang="ko-KR" sz="1100" dirty="0"/>
              <a:t>if(t &lt;=25 and h &gt; 75 and Dust &lt;= 50){ </a:t>
            </a:r>
            <a:r>
              <a:rPr lang="en-US" altLang="ko-KR" sz="1100" dirty="0" err="1"/>
              <a:t>digitalWrite</a:t>
            </a:r>
            <a:r>
              <a:rPr lang="en-US" altLang="ko-KR" sz="1100" dirty="0"/>
              <a:t>(FAN,HIGH);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digitalWrite</a:t>
            </a:r>
            <a:r>
              <a:rPr lang="en-US" altLang="ko-KR" sz="1100" dirty="0"/>
              <a:t>(R_LED,LOW);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digitalWrite</a:t>
            </a:r>
            <a:r>
              <a:rPr lang="en-US" altLang="ko-KR" sz="1100" dirty="0"/>
              <a:t>(Y_LED,HIGH);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digitalWrite</a:t>
            </a:r>
            <a:r>
              <a:rPr lang="en-US" altLang="ko-KR" sz="1100" dirty="0"/>
              <a:t>(G_LED,LOW);}</a:t>
            </a:r>
          </a:p>
          <a:p>
            <a:r>
              <a:rPr lang="en-US" altLang="ko-KR" sz="1100" dirty="0"/>
              <a:t>if(t &gt;25 and h &lt;= 75 and Dust &lt;= 50){ </a:t>
            </a:r>
            <a:r>
              <a:rPr lang="en-US" altLang="ko-KR" sz="1100" dirty="0" err="1"/>
              <a:t>digitalWrite</a:t>
            </a:r>
            <a:r>
              <a:rPr lang="en-US" altLang="ko-KR" sz="1100" dirty="0"/>
              <a:t>(FAN,HIGH);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digitalWrite</a:t>
            </a:r>
            <a:r>
              <a:rPr lang="en-US" altLang="ko-KR" sz="1100" dirty="0"/>
              <a:t>(R_LED,HIGH);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digitalWrite</a:t>
            </a:r>
            <a:r>
              <a:rPr lang="en-US" altLang="ko-KR" sz="1100" dirty="0"/>
              <a:t>(Y_LED,LOW);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digitalWrite</a:t>
            </a:r>
            <a:r>
              <a:rPr lang="en-US" altLang="ko-KR" sz="1100" dirty="0"/>
              <a:t>(G_LED,LOW);}</a:t>
            </a:r>
          </a:p>
          <a:p>
            <a:r>
              <a:rPr lang="en-US" altLang="ko-KR" sz="1100" dirty="0"/>
              <a:t>if(t &lt;=25 and h &lt;= 75 and Dust &lt;= 50){ </a:t>
            </a:r>
            <a:r>
              <a:rPr lang="en-US" altLang="ko-KR" sz="1100" dirty="0" err="1"/>
              <a:t>digitalWrite</a:t>
            </a:r>
            <a:r>
              <a:rPr lang="en-US" altLang="ko-KR" sz="1100" dirty="0"/>
              <a:t>(FAN,LOW);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digitalWrite</a:t>
            </a:r>
            <a:r>
              <a:rPr lang="en-US" altLang="ko-KR" sz="1100" dirty="0"/>
              <a:t>(R_LED,LOW);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digitalWrite</a:t>
            </a:r>
            <a:r>
              <a:rPr lang="en-US" altLang="ko-KR" sz="1100" dirty="0"/>
              <a:t>(Y_LED,LOW);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digitalWrite</a:t>
            </a:r>
            <a:r>
              <a:rPr lang="en-US" altLang="ko-KR" sz="1100" dirty="0"/>
              <a:t>(G_LED,LOW);}</a:t>
            </a:r>
          </a:p>
          <a:p>
            <a:r>
              <a:rPr lang="en-US" altLang="ko-KR" sz="1100" dirty="0"/>
              <a:t>}</a:t>
            </a:r>
            <a:endParaRPr lang="ko-KR" altLang="en-US" sz="1100" dirty="0"/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6B28EC-4FCD-46A1-B654-D925DAFEBAE1}"/>
              </a:ext>
            </a:extLst>
          </p:cNvPr>
          <p:cNvSpPr txBox="1"/>
          <p:nvPr/>
        </p:nvSpPr>
        <p:spPr>
          <a:xfrm>
            <a:off x="3546114" y="1128297"/>
            <a:ext cx="3587077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if(</a:t>
            </a:r>
            <a:r>
              <a:rPr lang="en-US" altLang="ko-KR" sz="1100" dirty="0" err="1"/>
              <a:t>Serial.available</a:t>
            </a:r>
            <a:r>
              <a:rPr lang="en-US" altLang="ko-KR" sz="1100" dirty="0"/>
              <a:t>()){</a:t>
            </a:r>
          </a:p>
          <a:p>
            <a:r>
              <a:rPr lang="en-US" altLang="ko-KR" sz="1100" dirty="0"/>
              <a:t>    </a:t>
            </a:r>
            <a:r>
              <a:rPr lang="en-US" altLang="ko-KR" sz="1100" dirty="0" err="1"/>
              <a:t>BTSerial.write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Serial.read</a:t>
            </a:r>
            <a:r>
              <a:rPr lang="en-US" altLang="ko-KR" sz="1100" dirty="0"/>
              <a:t>());</a:t>
            </a:r>
          </a:p>
          <a:p>
            <a:r>
              <a:rPr lang="en-US" altLang="ko-KR" sz="1100" dirty="0"/>
              <a:t>  }</a:t>
            </a:r>
          </a:p>
          <a:p>
            <a:r>
              <a:rPr lang="en-US" altLang="ko-KR" sz="1100" dirty="0"/>
              <a:t>  if(</a:t>
            </a:r>
            <a:r>
              <a:rPr lang="en-US" altLang="ko-KR" sz="1100" dirty="0" err="1"/>
              <a:t>BTSerial.available</a:t>
            </a:r>
            <a:r>
              <a:rPr lang="en-US" altLang="ko-KR" sz="1100" dirty="0"/>
              <a:t>()){</a:t>
            </a:r>
          </a:p>
          <a:p>
            <a:r>
              <a:rPr lang="en-US" altLang="ko-KR" sz="1100" dirty="0"/>
              <a:t>    </a:t>
            </a:r>
            <a:r>
              <a:rPr lang="en-US" altLang="ko-KR" sz="1100" dirty="0" err="1"/>
              <a:t>Serial.write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BTSerial.read</a:t>
            </a:r>
            <a:r>
              <a:rPr lang="en-US" altLang="ko-KR" sz="1100" dirty="0"/>
              <a:t>());</a:t>
            </a:r>
          </a:p>
          <a:p>
            <a:r>
              <a:rPr lang="en-US" altLang="ko-KR" sz="1100" dirty="0"/>
              <a:t>  }</a:t>
            </a:r>
          </a:p>
          <a:p>
            <a:endParaRPr lang="en-US" altLang="ko-KR" sz="1100" dirty="0"/>
          </a:p>
          <a:p>
            <a:r>
              <a:rPr lang="en-US" altLang="ko-KR" sz="1100" dirty="0"/>
              <a:t>if(t&gt;25 and h&gt;75 and Dust &gt; 50)</a:t>
            </a:r>
          </a:p>
          <a:p>
            <a:r>
              <a:rPr lang="en-US" altLang="ko-KR" sz="1100" dirty="0"/>
              <a:t>{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digitalWrite</a:t>
            </a:r>
            <a:r>
              <a:rPr lang="en-US" altLang="ko-KR" sz="1100" dirty="0"/>
              <a:t>(FAN,HIGH);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digitalWrite</a:t>
            </a:r>
            <a:r>
              <a:rPr lang="en-US" altLang="ko-KR" sz="1100" dirty="0"/>
              <a:t>(R_LED,HIGH);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digitalWrite</a:t>
            </a:r>
            <a:r>
              <a:rPr lang="en-US" altLang="ko-KR" sz="1100" dirty="0"/>
              <a:t>(Y_LED,HIGH);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digitalWrite</a:t>
            </a:r>
            <a:r>
              <a:rPr lang="en-US" altLang="ko-KR" sz="1100" dirty="0"/>
              <a:t>(G_LED,HIGH); }</a:t>
            </a:r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if(t &lt;= 25 and h &gt; 75 and Dust &gt;50){</a:t>
            </a:r>
          </a:p>
          <a:p>
            <a:r>
              <a:rPr lang="en-US" altLang="ko-KR" sz="1100" dirty="0"/>
              <a:t>    </a:t>
            </a:r>
            <a:r>
              <a:rPr lang="en-US" altLang="ko-KR" sz="1100" dirty="0" err="1"/>
              <a:t>digitalWrite</a:t>
            </a:r>
            <a:r>
              <a:rPr lang="en-US" altLang="ko-KR" sz="1100" dirty="0"/>
              <a:t>(FAN,HIGH);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digitalWrite</a:t>
            </a:r>
            <a:r>
              <a:rPr lang="en-US" altLang="ko-KR" sz="1100" dirty="0"/>
              <a:t>(R_LED,LOW);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digitalWrite</a:t>
            </a:r>
            <a:r>
              <a:rPr lang="en-US" altLang="ko-KR" sz="1100" dirty="0"/>
              <a:t>(Y_LED,HIGH);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digitalWrite</a:t>
            </a:r>
            <a:r>
              <a:rPr lang="en-US" altLang="ko-KR" sz="1100" dirty="0"/>
              <a:t>(G_LED,HIGH); }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3498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54CFA0-E502-4D3A-9FE7-F49553F4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8D7E30-B50A-4ADD-8244-B02C404B7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1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668598-D644-444E-9887-8849E4E6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2" y="365125"/>
            <a:ext cx="2644746" cy="2842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Method</a:t>
            </a:r>
            <a:endParaRPr lang="ko-KR" altLang="en-US" sz="32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D6887E-0D0C-441D-AAF6-B1E7D1219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3047997" cy="3438071"/>
            <a:chOff x="0" y="3438071"/>
            <a:chExt cx="3047997" cy="342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72EC78-01A4-4610-A4CC-20D36217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" y="3438071"/>
              <a:ext cx="3047991" cy="3429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3A9756-EBE7-453A-A0B3-2931AD3E7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438071"/>
              <a:ext cx="3047997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23F3ABB-22FD-4EBF-993B-0289DC466096}"/>
              </a:ext>
            </a:extLst>
          </p:cNvPr>
          <p:cNvSpPr txBox="1"/>
          <p:nvPr/>
        </p:nvSpPr>
        <p:spPr>
          <a:xfrm>
            <a:off x="3451694" y="423191"/>
            <a:ext cx="8375514" cy="437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31851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▶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600" kern="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APP Inventor</a:t>
            </a:r>
            <a:endParaRPr lang="en-US" altLang="ko-KR" kern="0" spc="0" dirty="0">
              <a:solidFill>
                <a:srgbClr val="000000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6AA1D69-43BA-4C74-980F-AD36A8E78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9074" y="86623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396A3CE-8887-4E5F-9AF4-A54BC1D16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01B455-4E1C-466C-8C84-51618BAAA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5030" y="48970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DDA56AC7-4137-4A59-BF2B-2BC402CD2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1585" y="324941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FBC244A6-F944-46EA-B74D-6FDE5A3D1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8727" y="31530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DD4D2F-711D-43F1-9954-79198069CE70}"/>
              </a:ext>
            </a:extLst>
          </p:cNvPr>
          <p:cNvSpPr txBox="1"/>
          <p:nvPr/>
        </p:nvSpPr>
        <p:spPr>
          <a:xfrm>
            <a:off x="192380" y="3484657"/>
            <a:ext cx="2552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실험방법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60446B-2FD2-4716-95EE-749323CC8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0308" y="556072"/>
            <a:ext cx="9454887" cy="34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C9A7220-571E-4E01-B8AE-957FFC2D8D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2517" y="6552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53B7E7AF-DF56-4BA2-B014-3617EFB45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9712" y="213596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E1D13E6-F3CD-4D93-9EAA-8C9A448936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8110" y="54571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2E733DE-C057-4632-8508-8E06E71B2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5133" y="68502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EBF0056-3647-4C8A-A213-585C4A7A53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452"/>
          <a:stretch/>
        </p:blipFill>
        <p:spPr>
          <a:xfrm>
            <a:off x="3883575" y="1323436"/>
            <a:ext cx="7570729" cy="458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88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54CFA0-E502-4D3A-9FE7-F49553F4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8D7E30-B50A-4ADD-8244-B02C404B7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1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668598-D644-444E-9887-8849E4E6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2" y="365125"/>
            <a:ext cx="2644746" cy="2842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Results</a:t>
            </a:r>
            <a:endParaRPr lang="ko-KR" altLang="en-US" sz="32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D6887E-0D0C-441D-AAF6-B1E7D1219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3047997" cy="3438071"/>
            <a:chOff x="0" y="3438071"/>
            <a:chExt cx="3047997" cy="342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72EC78-01A4-4610-A4CC-20D36217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" y="3438071"/>
              <a:ext cx="3047991" cy="3429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3A9756-EBE7-453A-A0B3-2931AD3E7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438071"/>
              <a:ext cx="3047997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4">
            <a:extLst>
              <a:ext uri="{FF2B5EF4-FFF2-40B4-BE49-F238E27FC236}">
                <a16:creationId xmlns:a16="http://schemas.microsoft.com/office/drawing/2014/main" id="{A6AA1D69-43BA-4C74-980F-AD36A8E78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9074" y="86623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396A3CE-8887-4E5F-9AF4-A54BC1D16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01B455-4E1C-466C-8C84-51618BAAA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5030" y="48970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DDA56AC7-4137-4A59-BF2B-2BC402CD2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1585" y="324941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FBC244A6-F944-46EA-B74D-6FDE5A3D1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8727" y="31530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DD4D2F-711D-43F1-9954-79198069CE70}"/>
              </a:ext>
            </a:extLst>
          </p:cNvPr>
          <p:cNvSpPr txBox="1"/>
          <p:nvPr/>
        </p:nvSpPr>
        <p:spPr>
          <a:xfrm>
            <a:off x="192380" y="3484657"/>
            <a:ext cx="2552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실험결과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60446B-2FD2-4716-95EE-749323CC8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0308" y="556072"/>
            <a:ext cx="9454887" cy="34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C9A7220-571E-4E01-B8AE-957FFC2D8D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2517" y="6552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E1D13E6-F3CD-4D93-9EAA-8C9A448936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8110" y="54571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2E733DE-C057-4632-8508-8E06E71B2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5133" y="68502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689705EA-7AB8-44C7-A616-303111864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B9CAEA8B-F8AF-4719-8264-4ED635121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38" name="_x239390936">
            <a:extLst>
              <a:ext uri="{FF2B5EF4-FFF2-40B4-BE49-F238E27FC236}">
                <a16:creationId xmlns:a16="http://schemas.microsoft.com/office/drawing/2014/main" id="{2F173CBA-A662-4ACB-AB61-F654FDB0D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4"/>
          <a:stretch>
            <a:fillRect/>
          </a:stretch>
        </p:blipFill>
        <p:spPr bwMode="auto">
          <a:xfrm>
            <a:off x="8044128" y="406774"/>
            <a:ext cx="2785722" cy="264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_x239393336">
            <a:extLst>
              <a:ext uri="{FF2B5EF4-FFF2-40B4-BE49-F238E27FC236}">
                <a16:creationId xmlns:a16="http://schemas.microsoft.com/office/drawing/2014/main" id="{5449431F-7E2B-4D1D-928B-7F3AB828C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619" y="3563609"/>
            <a:ext cx="2785722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25">
            <a:extLst>
              <a:ext uri="{FF2B5EF4-FFF2-40B4-BE49-F238E27FC236}">
                <a16:creationId xmlns:a16="http://schemas.microsoft.com/office/drawing/2014/main" id="{15432AD0-7B34-42C8-8185-66EC1A31B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4602" y="334580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44" name="_x239391096">
            <a:extLst>
              <a:ext uri="{FF2B5EF4-FFF2-40B4-BE49-F238E27FC236}">
                <a16:creationId xmlns:a16="http://schemas.microsoft.com/office/drawing/2014/main" id="{78937AC6-7745-4B2B-8908-AB6639839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02" y="3579526"/>
            <a:ext cx="2816430" cy="278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_x239388936">
            <a:extLst>
              <a:ext uri="{FF2B5EF4-FFF2-40B4-BE49-F238E27FC236}">
                <a16:creationId xmlns:a16="http://schemas.microsoft.com/office/drawing/2014/main" id="{32E2598C-10F7-4241-ABFA-25CF29B9D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315" y="293088"/>
            <a:ext cx="2785722" cy="274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42DA02B-F9DC-4FB7-998B-0FDABC65236E}"/>
              </a:ext>
            </a:extLst>
          </p:cNvPr>
          <p:cNvSpPr txBox="1"/>
          <p:nvPr/>
        </p:nvSpPr>
        <p:spPr>
          <a:xfrm>
            <a:off x="4034991" y="3060309"/>
            <a:ext cx="3167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아두이노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코딩 업로드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D20E9A7-FF1C-4A82-A46A-3826F97B6B7F}"/>
              </a:ext>
            </a:extLst>
          </p:cNvPr>
          <p:cNvSpPr txBox="1"/>
          <p:nvPr/>
        </p:nvSpPr>
        <p:spPr>
          <a:xfrm>
            <a:off x="7893018" y="3069037"/>
            <a:ext cx="3167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가상 공장 설계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13D27D5-E623-4FF6-9867-744AB39736B8}"/>
              </a:ext>
            </a:extLst>
          </p:cNvPr>
          <p:cNvSpPr txBox="1"/>
          <p:nvPr/>
        </p:nvSpPr>
        <p:spPr>
          <a:xfrm>
            <a:off x="4080248" y="6407688"/>
            <a:ext cx="3167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회로 구현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8F90FC4-BE3A-4942-A684-479DCCBB9044}"/>
              </a:ext>
            </a:extLst>
          </p:cNvPr>
          <p:cNvSpPr txBox="1"/>
          <p:nvPr/>
        </p:nvSpPr>
        <p:spPr>
          <a:xfrm>
            <a:off x="7893017" y="6395709"/>
            <a:ext cx="3167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제품 실행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7" name="화살표: 왼쪽 36">
            <a:extLst>
              <a:ext uri="{FF2B5EF4-FFF2-40B4-BE49-F238E27FC236}">
                <a16:creationId xmlns:a16="http://schemas.microsoft.com/office/drawing/2014/main" id="{660ED23B-7F73-4FB3-AFBF-432ABD09A260}"/>
              </a:ext>
            </a:extLst>
          </p:cNvPr>
          <p:cNvSpPr/>
          <p:nvPr/>
        </p:nvSpPr>
        <p:spPr>
          <a:xfrm rot="19587047">
            <a:off x="6933802" y="3129335"/>
            <a:ext cx="1211039" cy="45389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3369CDDE-93C5-488A-BDE6-BD51833FE177}"/>
              </a:ext>
            </a:extLst>
          </p:cNvPr>
          <p:cNvSpPr/>
          <p:nvPr/>
        </p:nvSpPr>
        <p:spPr>
          <a:xfrm>
            <a:off x="7112944" y="1642690"/>
            <a:ext cx="875276" cy="384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94CFDD26-41EC-4291-BB69-855AF5D2894B}"/>
              </a:ext>
            </a:extLst>
          </p:cNvPr>
          <p:cNvSpPr/>
          <p:nvPr/>
        </p:nvSpPr>
        <p:spPr>
          <a:xfrm>
            <a:off x="7112944" y="4830403"/>
            <a:ext cx="875276" cy="384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269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54CFA0-E502-4D3A-9FE7-F49553F4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8D7E30-B50A-4ADD-8244-B02C404B7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1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668598-D644-444E-9887-8849E4E6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2" y="365125"/>
            <a:ext cx="2644746" cy="2842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Results</a:t>
            </a:r>
            <a:endParaRPr lang="ko-KR" altLang="en-US" sz="32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D6887E-0D0C-441D-AAF6-B1E7D1219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3047997" cy="3438071"/>
            <a:chOff x="0" y="3438071"/>
            <a:chExt cx="3047997" cy="342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72EC78-01A4-4610-A4CC-20D36217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" y="3438071"/>
              <a:ext cx="3047991" cy="3429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3A9756-EBE7-453A-A0B3-2931AD3E7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438071"/>
              <a:ext cx="3047997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4">
            <a:extLst>
              <a:ext uri="{FF2B5EF4-FFF2-40B4-BE49-F238E27FC236}">
                <a16:creationId xmlns:a16="http://schemas.microsoft.com/office/drawing/2014/main" id="{A6AA1D69-43BA-4C74-980F-AD36A8E78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9074" y="86623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396A3CE-8887-4E5F-9AF4-A54BC1D16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01B455-4E1C-466C-8C84-51618BAAA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5030" y="48970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DDA56AC7-4137-4A59-BF2B-2BC402CD2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1585" y="324941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FBC244A6-F944-46EA-B74D-6FDE5A3D1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8727" y="31530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DD4D2F-711D-43F1-9954-79198069CE70}"/>
              </a:ext>
            </a:extLst>
          </p:cNvPr>
          <p:cNvSpPr txBox="1"/>
          <p:nvPr/>
        </p:nvSpPr>
        <p:spPr>
          <a:xfrm>
            <a:off x="192380" y="3484657"/>
            <a:ext cx="2552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실험결과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60446B-2FD2-4716-95EE-749323CC8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0308" y="556072"/>
            <a:ext cx="9454887" cy="34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C9A7220-571E-4E01-B8AE-957FFC2D8D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2517" y="6552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E1D13E6-F3CD-4D93-9EAA-8C9A448936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8110" y="54571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2E733DE-C057-4632-8508-8E06E71B2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5133" y="68502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689705EA-7AB8-44C7-A616-303111864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B9CAEA8B-F8AF-4719-8264-4ED635121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15432AD0-7B34-42C8-8185-66EC1A31B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4602" y="334580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5F8B2A-DCF1-4A50-8021-1A5A3E227956}"/>
              </a:ext>
            </a:extLst>
          </p:cNvPr>
          <p:cNvSpPr txBox="1"/>
          <p:nvPr/>
        </p:nvSpPr>
        <p:spPr>
          <a:xfrm>
            <a:off x="3797102" y="1785486"/>
            <a:ext cx="79487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본 </a:t>
            </a:r>
            <a:r>
              <a:rPr lang="en-US" altLang="ko-KR" dirty="0"/>
              <a:t>Embedded</a:t>
            </a:r>
            <a:r>
              <a:rPr lang="ko-KR" altLang="en-US" dirty="0"/>
              <a:t> 프로젝트는 제조업 현장의 근무 환경 개선을 위해 진행 되었다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해당 프로젝트를 추가 연구 개발을 하여 현장 실무에 투입 할 수 있다면</a:t>
            </a:r>
            <a:r>
              <a:rPr lang="en-US" altLang="ko-KR" dirty="0"/>
              <a:t>,</a:t>
            </a:r>
            <a:r>
              <a:rPr lang="ko-KR" altLang="en-US" dirty="0"/>
              <a:t> 제조업 현장의 노동 환경과 생산환경을 동시에 개선 시킬 수 있다</a:t>
            </a:r>
            <a:r>
              <a:rPr lang="en-US" altLang="ko-KR" dirty="0"/>
              <a:t>, </a:t>
            </a:r>
            <a:r>
              <a:rPr lang="ko-KR" altLang="en-US" dirty="0"/>
              <a:t>또한</a:t>
            </a:r>
            <a:r>
              <a:rPr lang="en-US" altLang="ko-KR" dirty="0"/>
              <a:t> </a:t>
            </a:r>
            <a:r>
              <a:rPr lang="ko-KR" altLang="en-US" dirty="0"/>
              <a:t>인간공학적 관점에 입각한다면 이는 곧 생산성의 향상을 가져온다고 볼 수 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본 임베디드 제품을 상용화 시킬 수 있다면 노동자의 업무 효율과 기업의 생산성 증대를 기대할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보완점으로</a:t>
            </a:r>
            <a:r>
              <a:rPr lang="en-US" altLang="ko-KR" dirty="0"/>
              <a:t> </a:t>
            </a:r>
            <a:r>
              <a:rPr lang="ko-KR" altLang="en-US" dirty="0"/>
              <a:t>해당 제품은 블루투스를 이용함으로 공장 외부에서는 관리자가 해당 시스템 관리 및 통제에 제약이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F443B4F-0646-4BBD-971D-B1789BA5CE6C}"/>
              </a:ext>
            </a:extLst>
          </p:cNvPr>
          <p:cNvSpPr txBox="1"/>
          <p:nvPr/>
        </p:nvSpPr>
        <p:spPr>
          <a:xfrm>
            <a:off x="3526971" y="482416"/>
            <a:ext cx="8375514" cy="437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31851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▶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600" kern="0" spc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기대효과</a:t>
            </a:r>
            <a:endParaRPr lang="en-US" altLang="ko-KR" kern="0" spc="0" dirty="0"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7197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9">
            <a:extLst>
              <a:ext uri="{FF2B5EF4-FFF2-40B4-BE49-F238E27FC236}">
                <a16:creationId xmlns:a16="http://schemas.microsoft.com/office/drawing/2014/main" id="{8B76DB03-AFEC-47B4-9A89-56EE4C920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358" y="0"/>
            <a:ext cx="914564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08B781A-1F9A-4A2B-9DEC-E014F5377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8849" y="1370294"/>
            <a:ext cx="8340659" cy="513635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ko-KR" sz="3200" dirty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Ⅰ. Introduction</a:t>
            </a:r>
            <a:br>
              <a:rPr lang="en-US" altLang="ko-KR" sz="3200" dirty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</a:br>
            <a:br>
              <a:rPr lang="en-US" altLang="ko-KR" sz="900" dirty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</a:br>
            <a:r>
              <a:rPr lang="en-US" altLang="ko-KR" sz="3200" dirty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Ⅱ. Theory</a:t>
            </a:r>
            <a:br>
              <a:rPr lang="en-US" altLang="ko-KR" sz="3200" dirty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</a:br>
            <a:br>
              <a:rPr lang="en-US" altLang="ko-KR" sz="900" dirty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</a:br>
            <a:r>
              <a:rPr lang="en-US" altLang="ko-KR" sz="3200" dirty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Ⅲ. Method</a:t>
            </a:r>
            <a:br>
              <a:rPr lang="en-US" altLang="ko-KR" sz="3200" dirty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</a:br>
            <a:r>
              <a:rPr lang="en-US" altLang="ko-KR" sz="3200" dirty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   </a:t>
            </a:r>
            <a:r>
              <a:rPr lang="en-US" altLang="ko-KR" sz="2400" dirty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- Idea sketch</a:t>
            </a:r>
            <a:br>
              <a:rPr lang="en-US" altLang="ko-KR" sz="2400" dirty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</a:br>
            <a:r>
              <a:rPr lang="en-US" altLang="ko-KR" sz="2400" dirty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    - Arduino design</a:t>
            </a:r>
            <a:r>
              <a:rPr lang="ko-KR" altLang="en-US" sz="2400" dirty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 </a:t>
            </a:r>
            <a:r>
              <a:rPr lang="en-US" altLang="ko-KR" sz="2400" dirty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&amp; Coding</a:t>
            </a:r>
            <a:br>
              <a:rPr lang="en-US" altLang="ko-KR" sz="2400" dirty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</a:br>
            <a:br>
              <a:rPr lang="en-US" altLang="ko-KR" sz="900" dirty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</a:br>
            <a:r>
              <a:rPr lang="en-US" altLang="ko-KR" sz="3200" dirty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Ⅳ. Results</a:t>
            </a:r>
            <a:br>
              <a:rPr lang="en-US" altLang="ko-KR" sz="3200" dirty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</a:br>
            <a:r>
              <a:rPr lang="en-US" altLang="ko-KR" sz="3200" dirty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   </a:t>
            </a:r>
            <a:r>
              <a:rPr lang="en-US" altLang="ko-KR" sz="2400" dirty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- </a:t>
            </a:r>
            <a:r>
              <a:rPr lang="ko-KR" altLang="en-US" sz="2400" dirty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작품 사진</a:t>
            </a:r>
            <a:br>
              <a:rPr lang="en-US" altLang="ko-KR" sz="2400" dirty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</a:br>
            <a:r>
              <a:rPr lang="en-US" altLang="ko-KR" sz="2400" dirty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    - </a:t>
            </a:r>
            <a:r>
              <a:rPr lang="ko-KR" altLang="en-US" sz="2400" dirty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제품의 동작 결과 및 분석</a:t>
            </a:r>
            <a:br>
              <a:rPr lang="en-US" altLang="ko-KR" sz="2400" dirty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</a:br>
            <a:br>
              <a:rPr lang="en-US" altLang="ko-KR" sz="900" dirty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</a:br>
            <a:r>
              <a:rPr lang="en-US" altLang="ko-KR" sz="3200" dirty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Ⅴ. Expected effect</a:t>
            </a:r>
            <a:br>
              <a:rPr lang="en-US" altLang="ko-KR" sz="3200" dirty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</a:br>
            <a:endParaRPr lang="en-US" altLang="ko-KR" sz="3200" dirty="0">
              <a:latin typeface="한컴 바겐세일 B" panose="02020603020101020101" pitchFamily="18" charset="-127"/>
              <a:ea typeface="한컴 바겐세일 B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C0304-788F-4BBE-A153-09F360208AB7}"/>
              </a:ext>
            </a:extLst>
          </p:cNvPr>
          <p:cNvSpPr txBox="1"/>
          <p:nvPr/>
        </p:nvSpPr>
        <p:spPr>
          <a:xfrm>
            <a:off x="199287" y="521340"/>
            <a:ext cx="26477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Contents</a:t>
            </a:r>
            <a:r>
              <a:rPr lang="ko-KR" altLang="en-US" sz="4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0818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54CFA0-E502-4D3A-9FE7-F49553F4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8D7E30-B50A-4ADD-8244-B02C404B7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1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37447EE-F071-4677-A9A3-3E3246A02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365125"/>
            <a:ext cx="2824480" cy="2842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Introduction</a:t>
            </a:r>
            <a:endParaRPr lang="ko-KR" altLang="en-US" sz="3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D6887E-0D0C-441D-AAF6-B1E7D1219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3047997" cy="3438071"/>
            <a:chOff x="0" y="3438071"/>
            <a:chExt cx="3047997" cy="342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72EC78-01A4-4610-A4CC-20D36217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" y="3438071"/>
              <a:ext cx="3047991" cy="3429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3A9756-EBE7-453A-A0B3-2931AD3E7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438071"/>
              <a:ext cx="3047997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BCF2E9F-D59D-4472-B708-D05F8662D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9675" y="2646018"/>
            <a:ext cx="8010525" cy="37150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BED735-A6D4-4C26-9047-9D6E1B6C69FE}"/>
              </a:ext>
            </a:extLst>
          </p:cNvPr>
          <p:cNvSpPr txBox="1"/>
          <p:nvPr/>
        </p:nvSpPr>
        <p:spPr>
          <a:xfrm>
            <a:off x="3749675" y="671977"/>
            <a:ext cx="789259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Smart factory ?</a:t>
            </a:r>
          </a:p>
          <a:p>
            <a:endParaRPr lang="en-US" altLang="ko-KR" sz="1200" dirty="0">
              <a:latin typeface="한컴 바겐세일 B" panose="02020603020101020101" pitchFamily="18" charset="-127"/>
              <a:ea typeface="한컴 바겐세일 B" panose="02020603020101020101" pitchFamily="18" charset="-127"/>
            </a:endParaRPr>
          </a:p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설계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·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개발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제조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유통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·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물류 등 생산 전체 과정에 정보 통신 기술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(Information and Communication Technologies)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을 적용하여 생산성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품질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고객만족도 등을 향상시킬 수 있는 지능형 공장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2983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54CFA0-E502-4D3A-9FE7-F49553F4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8D7E30-B50A-4ADD-8244-B02C404B7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1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37447EE-F071-4677-A9A3-3E3246A02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365125"/>
            <a:ext cx="2824480" cy="2842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Introduction</a:t>
            </a:r>
            <a:endParaRPr lang="ko-KR" altLang="en-US" sz="3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D6887E-0D0C-441D-AAF6-B1E7D1219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3047997" cy="3438071"/>
            <a:chOff x="0" y="3438071"/>
            <a:chExt cx="3047997" cy="342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72EC78-01A4-4610-A4CC-20D36217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" y="3438071"/>
              <a:ext cx="3047991" cy="3429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3A9756-EBE7-453A-A0B3-2931AD3E7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438071"/>
              <a:ext cx="3047997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292A2A2F-D0A7-417B-B7EF-1BF437D38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3026" y="4066844"/>
            <a:ext cx="2735261" cy="2162382"/>
          </a:xfr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93DD5E6-BDD2-4983-A4AF-EB6CE65B9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026" y="1786831"/>
            <a:ext cx="2735261" cy="22709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730205D-ED7C-4F32-8E27-6DF07EA7C3E7}"/>
              </a:ext>
            </a:extLst>
          </p:cNvPr>
          <p:cNvSpPr txBox="1"/>
          <p:nvPr/>
        </p:nvSpPr>
        <p:spPr>
          <a:xfrm>
            <a:off x="3711817" y="613450"/>
            <a:ext cx="7892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작업현장 환경  </a:t>
            </a: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EECCCE24-7E12-49CD-BCAE-50797F124E85}"/>
              </a:ext>
            </a:extLst>
          </p:cNvPr>
          <p:cNvSpPr/>
          <p:nvPr/>
        </p:nvSpPr>
        <p:spPr>
          <a:xfrm>
            <a:off x="6882090" y="3687142"/>
            <a:ext cx="839972" cy="40017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075BC-0010-4BF0-BE2E-A91ED346783F}"/>
              </a:ext>
            </a:extLst>
          </p:cNvPr>
          <p:cNvSpPr txBox="1"/>
          <p:nvPr/>
        </p:nvSpPr>
        <p:spPr>
          <a:xfrm>
            <a:off x="10703872" y="4404096"/>
            <a:ext cx="110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미세먼지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C430110-29CC-4992-A64C-EC4C52DEE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9663" y="2748023"/>
            <a:ext cx="3714750" cy="221932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D81CE6B-8268-4AA1-BCEC-EE02720DA3A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89662" y="2325045"/>
            <a:ext cx="3921649" cy="333238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E7D6CB0-C0ED-4ABC-9BE0-9B4BDE8E835D}"/>
              </a:ext>
            </a:extLst>
          </p:cNvPr>
          <p:cNvCxnSpPr/>
          <p:nvPr/>
        </p:nvCxnSpPr>
        <p:spPr>
          <a:xfrm>
            <a:off x="3673697" y="1232452"/>
            <a:ext cx="793071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42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54CFA0-E502-4D3A-9FE7-F49553F4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8D7E30-B50A-4ADD-8244-B02C404B7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1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37447EE-F071-4677-A9A3-3E3246A02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365125"/>
            <a:ext cx="2824480" cy="2842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Introduction</a:t>
            </a:r>
            <a:endParaRPr lang="ko-KR" altLang="en-US" sz="3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D6887E-0D0C-441D-AAF6-B1E7D1219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3047997" cy="3438071"/>
            <a:chOff x="0" y="3438071"/>
            <a:chExt cx="3047997" cy="342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72EC78-01A4-4610-A4CC-20D36217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" y="3438071"/>
              <a:ext cx="3047991" cy="3429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3A9756-EBE7-453A-A0B3-2931AD3E7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438071"/>
              <a:ext cx="3047997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41E1F0C9-6373-4D92-A74A-5C50A3189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432" y="1471648"/>
            <a:ext cx="2817021" cy="313851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B4A62E0-555A-4E96-827A-C1DE33C3D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8537" y="2102984"/>
            <a:ext cx="3721401" cy="211084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F367DE5-2C27-4398-867E-D5E658D688B5}"/>
              </a:ext>
            </a:extLst>
          </p:cNvPr>
          <p:cNvSpPr txBox="1"/>
          <p:nvPr/>
        </p:nvSpPr>
        <p:spPr>
          <a:xfrm>
            <a:off x="6926894" y="2182995"/>
            <a:ext cx="1107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rgbClr val="FF0000"/>
                </a:solidFill>
              </a:rPr>
              <a:t>+</a:t>
            </a:r>
            <a:endParaRPr lang="ko-KR" altLang="en-US" sz="9600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C867A1-BDF9-49FA-BD36-0F58FE4D6ADE}"/>
              </a:ext>
            </a:extLst>
          </p:cNvPr>
          <p:cNvSpPr txBox="1"/>
          <p:nvPr/>
        </p:nvSpPr>
        <p:spPr>
          <a:xfrm>
            <a:off x="5036223" y="956050"/>
            <a:ext cx="110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온</a:t>
            </a:r>
            <a:r>
              <a:rPr lang="en-US" altLang="ko-KR" b="1" dirty="0"/>
              <a:t>/</a:t>
            </a:r>
            <a:r>
              <a:rPr lang="ko-KR" altLang="en-US" b="1" dirty="0"/>
              <a:t>습도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075BC-0010-4BF0-BE2E-A91ED346783F}"/>
              </a:ext>
            </a:extLst>
          </p:cNvPr>
          <p:cNvSpPr txBox="1"/>
          <p:nvPr/>
        </p:nvSpPr>
        <p:spPr>
          <a:xfrm>
            <a:off x="9195517" y="1601508"/>
            <a:ext cx="110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미세먼지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76C0A43-2B8A-4F9A-8AF5-0255655FBF34}"/>
              </a:ext>
            </a:extLst>
          </p:cNvPr>
          <p:cNvSpPr/>
          <p:nvPr/>
        </p:nvSpPr>
        <p:spPr>
          <a:xfrm>
            <a:off x="3372200" y="5148035"/>
            <a:ext cx="809232" cy="30324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3ABD28-73EF-4437-A893-E19A85068FDB}"/>
              </a:ext>
            </a:extLst>
          </p:cNvPr>
          <p:cNvSpPr txBox="1"/>
          <p:nvPr/>
        </p:nvSpPr>
        <p:spPr>
          <a:xfrm>
            <a:off x="4362133" y="5104783"/>
            <a:ext cx="70528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온도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습도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미세먼지를 통합적으로 관리하고 핸드폰이나 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PC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장치를 통해 모니터링 할 수 있는 제품을 설계하고자 함 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85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54CFA0-E502-4D3A-9FE7-F49553F4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8D7E30-B50A-4ADD-8244-B02C404B7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1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668598-D644-444E-9887-8849E4E6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2" y="365125"/>
            <a:ext cx="2644746" cy="2842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Theory</a:t>
            </a:r>
            <a:endParaRPr lang="ko-KR" altLang="en-US" sz="32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D6887E-0D0C-441D-AAF6-B1E7D1219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3047997" cy="3438071"/>
            <a:chOff x="0" y="3438071"/>
            <a:chExt cx="3047997" cy="342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72EC78-01A4-4610-A4CC-20D36217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" y="3438071"/>
              <a:ext cx="3047991" cy="3429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3A9756-EBE7-453A-A0B3-2931AD3E7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438071"/>
              <a:ext cx="3047997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_x324776912">
            <a:extLst>
              <a:ext uri="{FF2B5EF4-FFF2-40B4-BE49-F238E27FC236}">
                <a16:creationId xmlns:a16="http://schemas.microsoft.com/office/drawing/2014/main" id="{2897E2CF-ED0E-400B-AA16-B41D43D07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3"/>
          <a:stretch>
            <a:fillRect/>
          </a:stretch>
        </p:blipFill>
        <p:spPr bwMode="auto">
          <a:xfrm>
            <a:off x="8361358" y="3975666"/>
            <a:ext cx="2620963" cy="234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_x324728672">
            <a:extLst>
              <a:ext uri="{FF2B5EF4-FFF2-40B4-BE49-F238E27FC236}">
                <a16:creationId xmlns:a16="http://schemas.microsoft.com/office/drawing/2014/main" id="{1463F639-4337-465C-8279-795A5353D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856" y="677298"/>
            <a:ext cx="1966817" cy="234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6524086-1121-4607-9DB8-AE950CF21486}"/>
              </a:ext>
            </a:extLst>
          </p:cNvPr>
          <p:cNvSpPr txBox="1"/>
          <p:nvPr/>
        </p:nvSpPr>
        <p:spPr>
          <a:xfrm>
            <a:off x="6523028" y="583457"/>
            <a:ext cx="4959927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&lt;</a:t>
            </a:r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온습도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 측정기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&gt;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함초롬돋움" panose="020B0604000101010101" pitchFamily="50" charset="-127"/>
            </a:endParaRPr>
          </a:p>
          <a:p>
            <a:endParaRPr lang="en-US" altLang="ko-KR" sz="1800" kern="0" spc="0" dirty="0">
              <a:solidFill>
                <a:srgbClr val="000000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창고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건축물 등의 대기 온도와 습도 측정</a:t>
            </a:r>
            <a:endParaRPr lang="en-US" altLang="ko-KR" kern="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이슬점과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습구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 온도 계산</a:t>
            </a:r>
            <a:endParaRPr lang="en-US" altLang="ko-KR" kern="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최대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/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최소 값 표시</a:t>
            </a:r>
            <a:endParaRPr lang="en-US" altLang="ko-KR" kern="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공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기 온도 및 상대 습도 파라미터에 기초한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  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열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쾌적성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 평가</a:t>
            </a:r>
          </a:p>
          <a:p>
            <a:pPr marL="285750" indent="-285750">
              <a:buFontTx/>
              <a:buChar char="-"/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BA32DF-0346-49C1-8568-DA1F399AF1D7}"/>
              </a:ext>
            </a:extLst>
          </p:cNvPr>
          <p:cNvSpPr txBox="1"/>
          <p:nvPr/>
        </p:nvSpPr>
        <p:spPr>
          <a:xfrm>
            <a:off x="3704021" y="3971132"/>
            <a:ext cx="45997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&lt;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미세먼지 측정기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&gt;</a:t>
            </a:r>
          </a:p>
          <a:p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대기 중 먼지농도 측정</a:t>
            </a:r>
            <a:endParaRPr lang="en-US" altLang="ko-KR" kern="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대기 및 실내 공기 모니터링을 통해 건 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   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설현장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 부유분진 모니터링</a:t>
            </a:r>
            <a:endParaRPr lang="en-US" altLang="ko-KR" kern="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용도에 적합한 먼지측정기 선택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F962E2-7DAB-4A70-86DB-E00A1453DF1A}"/>
              </a:ext>
            </a:extLst>
          </p:cNvPr>
          <p:cNvSpPr txBox="1"/>
          <p:nvPr/>
        </p:nvSpPr>
        <p:spPr>
          <a:xfrm>
            <a:off x="192380" y="3484657"/>
            <a:ext cx="2552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유사제품 현황 </a:t>
            </a:r>
          </a:p>
        </p:txBody>
      </p:sp>
    </p:spTree>
    <p:extLst>
      <p:ext uri="{BB962C8B-B14F-4D97-AF65-F5344CB8AC3E}">
        <p14:creationId xmlns:p14="http://schemas.microsoft.com/office/powerpoint/2010/main" val="1964768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54CFA0-E502-4D3A-9FE7-F49553F4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8D7E30-B50A-4ADD-8244-B02C404B7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1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668598-D644-444E-9887-8849E4E6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2" y="365125"/>
            <a:ext cx="2644746" cy="2842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Theory</a:t>
            </a:r>
            <a:endParaRPr lang="ko-KR" altLang="en-US" sz="32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D6887E-0D0C-441D-AAF6-B1E7D1219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3047997" cy="3438071"/>
            <a:chOff x="0" y="3438071"/>
            <a:chExt cx="3047997" cy="342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72EC78-01A4-4610-A4CC-20D36217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" y="3438071"/>
              <a:ext cx="3047991" cy="3429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3A9756-EBE7-453A-A0B3-2931AD3E7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438071"/>
              <a:ext cx="3047997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4" descr="하림">
            <a:extLst>
              <a:ext uri="{FF2B5EF4-FFF2-40B4-BE49-F238E27FC236}">
                <a16:creationId xmlns:a16="http://schemas.microsoft.com/office/drawing/2014/main" id="{79474EAE-F034-46B2-8217-8BA7ACA48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155" y="444377"/>
            <a:ext cx="2146162" cy="150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94AEA60-D402-4D8E-84FF-69A3640214F1}"/>
              </a:ext>
            </a:extLst>
          </p:cNvPr>
          <p:cNvSpPr txBox="1"/>
          <p:nvPr/>
        </p:nvSpPr>
        <p:spPr>
          <a:xfrm>
            <a:off x="3475037" y="836707"/>
            <a:ext cx="391253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318510" algn="l"/>
              </a:tabLs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▶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식품공장의 적정 온도 및 습도 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8EC4B50-9AD6-4EB6-A9CE-B2B73C338C64}"/>
              </a:ext>
            </a:extLst>
          </p:cNvPr>
          <p:cNvSpPr/>
          <p:nvPr/>
        </p:nvSpPr>
        <p:spPr>
          <a:xfrm>
            <a:off x="3875231" y="1652515"/>
            <a:ext cx="5503081" cy="81762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ctr"/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적정 온도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8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적정 습도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75%RH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이하</a:t>
            </a:r>
          </a:p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899FA6-95EA-42FC-88B8-9E566A240712}"/>
              </a:ext>
            </a:extLst>
          </p:cNvPr>
          <p:cNvSpPr txBox="1"/>
          <p:nvPr/>
        </p:nvSpPr>
        <p:spPr>
          <a:xfrm>
            <a:off x="3475037" y="2869929"/>
            <a:ext cx="837738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318510" algn="l"/>
              </a:tabLs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▶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인체에 무해한 미세먼지 농도 수치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3" name="표 18">
            <a:extLst>
              <a:ext uri="{FF2B5EF4-FFF2-40B4-BE49-F238E27FC236}">
                <a16:creationId xmlns:a16="http://schemas.microsoft.com/office/drawing/2014/main" id="{FAA1FFAC-A343-41E0-89AC-0EEA5C2538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772558"/>
              </p:ext>
            </p:extLst>
          </p:nvPr>
        </p:nvGraphicFramePr>
        <p:xfrm>
          <a:off x="3875231" y="3511018"/>
          <a:ext cx="7992006" cy="26424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143">
                  <a:extLst>
                    <a:ext uri="{9D8B030D-6E8A-4147-A177-3AD203B41FA5}">
                      <a16:colId xmlns:a16="http://schemas.microsoft.com/office/drawing/2014/main" val="753541394"/>
                    </a:ext>
                  </a:extLst>
                </a:gridCol>
                <a:gridCol w="807396">
                  <a:extLst>
                    <a:ext uri="{9D8B030D-6E8A-4147-A177-3AD203B41FA5}">
                      <a16:colId xmlns:a16="http://schemas.microsoft.com/office/drawing/2014/main" val="3198128749"/>
                    </a:ext>
                  </a:extLst>
                </a:gridCol>
                <a:gridCol w="758758">
                  <a:extLst>
                    <a:ext uri="{9D8B030D-6E8A-4147-A177-3AD203B41FA5}">
                      <a16:colId xmlns:a16="http://schemas.microsoft.com/office/drawing/2014/main" val="310675546"/>
                    </a:ext>
                  </a:extLst>
                </a:gridCol>
                <a:gridCol w="719846">
                  <a:extLst>
                    <a:ext uri="{9D8B030D-6E8A-4147-A177-3AD203B41FA5}">
                      <a16:colId xmlns:a16="http://schemas.microsoft.com/office/drawing/2014/main" val="3437446142"/>
                    </a:ext>
                  </a:extLst>
                </a:gridCol>
                <a:gridCol w="749030">
                  <a:extLst>
                    <a:ext uri="{9D8B030D-6E8A-4147-A177-3AD203B41FA5}">
                      <a16:colId xmlns:a16="http://schemas.microsoft.com/office/drawing/2014/main" val="2814630788"/>
                    </a:ext>
                  </a:extLst>
                </a:gridCol>
                <a:gridCol w="3943833">
                  <a:extLst>
                    <a:ext uri="{9D8B030D-6E8A-4147-A177-3AD203B41FA5}">
                      <a16:colId xmlns:a16="http://schemas.microsoft.com/office/drawing/2014/main" val="2808225683"/>
                    </a:ext>
                  </a:extLst>
                </a:gridCol>
              </a:tblGrid>
              <a:tr h="402206"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3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구분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300" kern="1200" dirty="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kern="12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각 단계별 연평균 기준 설정 시 건강영향 </a:t>
                      </a:r>
                    </a:p>
                    <a:p>
                      <a:pPr algn="ctr" latinLnBrk="1"/>
                      <a:endParaRPr lang="ko-KR" altLang="en-US" sz="13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11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kern="12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연평균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일평균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kern="12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연평균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일평균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187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잠정목표</a:t>
                      </a:r>
                      <a:r>
                        <a:rPr lang="en-US" altLang="ko-KR" sz="13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ko-KR" altLang="en-US" sz="13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35</a:t>
                      </a:r>
                      <a:endParaRPr lang="ko-KR" altLang="en-US" sz="13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75</a:t>
                      </a:r>
                      <a:endParaRPr lang="ko-KR" altLang="en-US" sz="13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70</a:t>
                      </a:r>
                      <a:endParaRPr lang="ko-KR" altLang="en-US" sz="13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150</a:t>
                      </a:r>
                      <a:endParaRPr lang="ko-KR" altLang="en-US" sz="13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kern="12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권고기준에 비해 </a:t>
                      </a:r>
                      <a:r>
                        <a:rPr lang="ko-KR" altLang="en-US" sz="1300" kern="1200" dirty="0" err="1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사망위험률이</a:t>
                      </a:r>
                      <a:r>
                        <a:rPr lang="ko-KR" altLang="en-US" sz="1300" kern="12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 약 </a:t>
                      </a:r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15% </a:t>
                      </a:r>
                      <a:r>
                        <a:rPr lang="ko-KR" altLang="en-US" sz="1300" kern="12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증가 수준</a:t>
                      </a:r>
                    </a:p>
                    <a:p>
                      <a:pPr algn="ctr" latinLnBrk="1"/>
                      <a:endParaRPr lang="ko-KR" altLang="en-US" sz="13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943160"/>
                  </a:ext>
                </a:extLst>
              </a:tr>
              <a:tr h="407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함초롬돋움" panose="020B0604000101010101" pitchFamily="50" charset="-127"/>
                        </a:rPr>
                        <a:t>잠정목표 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25</a:t>
                      </a:r>
                      <a:endParaRPr lang="ko-KR" altLang="en-US" sz="13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50</a:t>
                      </a:r>
                      <a:endParaRPr lang="ko-KR" altLang="en-US" sz="13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50</a:t>
                      </a:r>
                      <a:endParaRPr lang="ko-KR" altLang="en-US" sz="13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100</a:t>
                      </a:r>
                      <a:endParaRPr lang="ko-KR" altLang="en-US" sz="13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kern="12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잠정목표 </a:t>
                      </a:r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300" kern="12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보다 약</a:t>
                      </a:r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6%(2~11%)</a:t>
                      </a:r>
                      <a:r>
                        <a:rPr lang="ko-KR" altLang="en-US" sz="1300" kern="12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의 </a:t>
                      </a:r>
                      <a:r>
                        <a:rPr lang="ko-KR" altLang="en-US" sz="1300" kern="1200" dirty="0" err="1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사망위험률</a:t>
                      </a:r>
                      <a:r>
                        <a:rPr lang="ko-KR" altLang="en-US" sz="1300" kern="12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 감소</a:t>
                      </a:r>
                    </a:p>
                    <a:p>
                      <a:pPr algn="ctr" latinLnBrk="1"/>
                      <a:endParaRPr lang="ko-KR" altLang="en-US" sz="13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915848"/>
                  </a:ext>
                </a:extLst>
              </a:tr>
              <a:tr h="407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함초롬돋움" panose="020B0604000101010101" pitchFamily="50" charset="-127"/>
                        </a:rPr>
                        <a:t>잠정목표 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15</a:t>
                      </a:r>
                      <a:endParaRPr lang="ko-KR" altLang="en-US" sz="13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37.5</a:t>
                      </a:r>
                      <a:endParaRPr lang="ko-KR" altLang="en-US" sz="13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30</a:t>
                      </a:r>
                      <a:endParaRPr lang="ko-KR" altLang="en-US" sz="13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75</a:t>
                      </a:r>
                      <a:endParaRPr lang="ko-KR" altLang="en-US" sz="13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kern="12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잠정목표 </a:t>
                      </a:r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300" kern="12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보다 약</a:t>
                      </a:r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6%(2~11%)</a:t>
                      </a:r>
                      <a:r>
                        <a:rPr lang="ko-KR" altLang="en-US" sz="1300" kern="12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의 </a:t>
                      </a:r>
                      <a:r>
                        <a:rPr lang="ko-KR" altLang="en-US" sz="1300" kern="1200" dirty="0" err="1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사망위험률</a:t>
                      </a:r>
                      <a:r>
                        <a:rPr lang="ko-KR" altLang="en-US" sz="1300" kern="12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 감소</a:t>
                      </a:r>
                    </a:p>
                    <a:p>
                      <a:pPr algn="ctr" latinLnBrk="1"/>
                      <a:endParaRPr lang="ko-KR" altLang="en-US" sz="13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61803"/>
                  </a:ext>
                </a:extLst>
              </a:tr>
              <a:tr h="407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권고 기준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</a:t>
                      </a:r>
                      <a:endParaRPr lang="ko-KR" altLang="en-US" sz="13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25</a:t>
                      </a:r>
                      <a:endParaRPr lang="ko-KR" altLang="en-US" sz="13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</a:t>
                      </a:r>
                      <a:endParaRPr lang="ko-KR" altLang="en-US" sz="13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50</a:t>
                      </a:r>
                      <a:endParaRPr lang="ko-KR" altLang="en-US" sz="13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kern="12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심폐질환과 폐암에 의한 사망률 증가가 최저 수준</a:t>
                      </a:r>
                    </a:p>
                    <a:p>
                      <a:pPr algn="ctr" latinLnBrk="1"/>
                      <a:endParaRPr lang="ko-KR" altLang="en-US" sz="13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19809"/>
                  </a:ext>
                </a:extLst>
              </a:tr>
            </a:tbl>
          </a:graphicData>
        </a:graphic>
      </p:graphicFrame>
      <p:pic>
        <p:nvPicPr>
          <p:cNvPr id="24" name="_x582140912">
            <a:extLst>
              <a:ext uri="{FF2B5EF4-FFF2-40B4-BE49-F238E27FC236}">
                <a16:creationId xmlns:a16="http://schemas.microsoft.com/office/drawing/2014/main" id="{4399AB79-82F1-4F97-B8AF-8B43C1FA3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223" y="3576950"/>
            <a:ext cx="1140635" cy="23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_x582141200">
            <a:extLst>
              <a:ext uri="{FF2B5EF4-FFF2-40B4-BE49-F238E27FC236}">
                <a16:creationId xmlns:a16="http://schemas.microsoft.com/office/drawing/2014/main" id="{597E589A-4416-4FB3-BB55-6EA2419DB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439" y="3576950"/>
            <a:ext cx="1101602" cy="23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4474406-AB23-431B-991A-B782787C4232}"/>
              </a:ext>
            </a:extLst>
          </p:cNvPr>
          <p:cNvSpPr txBox="1"/>
          <p:nvPr/>
        </p:nvSpPr>
        <p:spPr>
          <a:xfrm>
            <a:off x="192380" y="3484657"/>
            <a:ext cx="2552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참고자료</a:t>
            </a:r>
          </a:p>
        </p:txBody>
      </p:sp>
    </p:spTree>
    <p:extLst>
      <p:ext uri="{BB962C8B-B14F-4D97-AF65-F5344CB8AC3E}">
        <p14:creationId xmlns:p14="http://schemas.microsoft.com/office/powerpoint/2010/main" val="3109660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54CFA0-E502-4D3A-9FE7-F49553F4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8D7E30-B50A-4ADD-8244-B02C404B7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1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668598-D644-444E-9887-8849E4E6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2" y="365125"/>
            <a:ext cx="2644746" cy="2842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Theory</a:t>
            </a:r>
            <a:endParaRPr lang="ko-KR" altLang="en-US" sz="32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D6887E-0D0C-441D-AAF6-B1E7D1219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3047997" cy="3438071"/>
            <a:chOff x="0" y="3438071"/>
            <a:chExt cx="3047997" cy="342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72EC78-01A4-4610-A4CC-20D36217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" y="3438071"/>
              <a:ext cx="3047991" cy="3429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3A9756-EBE7-453A-A0B3-2931AD3E7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438071"/>
              <a:ext cx="3047997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23F3ABB-22FD-4EBF-993B-0289DC466096}"/>
              </a:ext>
            </a:extLst>
          </p:cNvPr>
          <p:cNvSpPr txBox="1"/>
          <p:nvPr/>
        </p:nvSpPr>
        <p:spPr>
          <a:xfrm>
            <a:off x="3451694" y="423191"/>
            <a:ext cx="837551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31851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▶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바탕" panose="02030600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ARDUINO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16" name="_x575982072">
            <a:extLst>
              <a:ext uri="{FF2B5EF4-FFF2-40B4-BE49-F238E27FC236}">
                <a16:creationId xmlns:a16="http://schemas.microsoft.com/office/drawing/2014/main" id="{5461B6EF-6F93-4E20-9175-2F24E55CD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2" r="10434"/>
          <a:stretch>
            <a:fillRect/>
          </a:stretch>
        </p:blipFill>
        <p:spPr bwMode="auto">
          <a:xfrm>
            <a:off x="4195435" y="1109626"/>
            <a:ext cx="2224815" cy="180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_x322373320">
            <a:extLst>
              <a:ext uri="{FF2B5EF4-FFF2-40B4-BE49-F238E27FC236}">
                <a16:creationId xmlns:a16="http://schemas.microsoft.com/office/drawing/2014/main" id="{801ADA4A-8493-441D-AFAB-028B0E62B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994" y="1206701"/>
            <a:ext cx="3428033" cy="46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480FF3B-6195-42E5-9623-CF5CC165AE22}"/>
              </a:ext>
            </a:extLst>
          </p:cNvPr>
          <p:cNvSpPr txBox="1"/>
          <p:nvPr/>
        </p:nvSpPr>
        <p:spPr>
          <a:xfrm>
            <a:off x="4162712" y="2868670"/>
            <a:ext cx="2681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&lt;ARDUINO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UNO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BOARD&gt;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BADFF1-1E59-489A-AA80-0E13B2C26F8E}"/>
              </a:ext>
            </a:extLst>
          </p:cNvPr>
          <p:cNvSpPr txBox="1"/>
          <p:nvPr/>
        </p:nvSpPr>
        <p:spPr>
          <a:xfrm>
            <a:off x="8512630" y="6089120"/>
            <a:ext cx="3125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&lt;ARDOUINO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개발</a:t>
            </a: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             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7" name="Picture 6" descr="아두이노 자율주행자동차 만들기 2">
            <a:extLst>
              <a:ext uri="{FF2B5EF4-FFF2-40B4-BE49-F238E27FC236}">
                <a16:creationId xmlns:a16="http://schemas.microsoft.com/office/drawing/2014/main" id="{3C592D26-5176-4D7F-A3DD-2CEC092E8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050" y="3429000"/>
            <a:ext cx="3125686" cy="26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D30CAC0-DC59-4B00-953C-C75BF39B5FDE}"/>
              </a:ext>
            </a:extLst>
          </p:cNvPr>
          <p:cNvSpPr txBox="1"/>
          <p:nvPr/>
        </p:nvSpPr>
        <p:spPr>
          <a:xfrm>
            <a:off x="4334265" y="6098924"/>
            <a:ext cx="2500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&lt;ARDOUINO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보드 회로</a:t>
            </a: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737AF5-CE59-416E-85DE-1CC9ADFDE2D2}"/>
              </a:ext>
            </a:extLst>
          </p:cNvPr>
          <p:cNvSpPr txBox="1"/>
          <p:nvPr/>
        </p:nvSpPr>
        <p:spPr>
          <a:xfrm>
            <a:off x="192380" y="3484657"/>
            <a:ext cx="2552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990163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54CFA0-E502-4D3A-9FE7-F49553F4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8D7E30-B50A-4ADD-8244-B02C404B7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1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668598-D644-444E-9887-8849E4E6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2" y="365125"/>
            <a:ext cx="2644746" cy="2842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Method</a:t>
            </a:r>
            <a:endParaRPr lang="ko-KR" altLang="en-US" sz="32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D6887E-0D0C-441D-AAF6-B1E7D1219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3047997" cy="3438071"/>
            <a:chOff x="0" y="3438071"/>
            <a:chExt cx="3047997" cy="342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72EC78-01A4-4610-A4CC-20D36217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" y="3438071"/>
              <a:ext cx="3047991" cy="3429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3A9756-EBE7-453A-A0B3-2931AD3E7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438071"/>
              <a:ext cx="3047997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23F3ABB-22FD-4EBF-993B-0289DC466096}"/>
              </a:ext>
            </a:extLst>
          </p:cNvPr>
          <p:cNvSpPr txBox="1"/>
          <p:nvPr/>
        </p:nvSpPr>
        <p:spPr>
          <a:xfrm>
            <a:off x="3451694" y="423191"/>
            <a:ext cx="837551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31851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▶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사용도구 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80FF3B-6195-42E5-9623-CF5CC165AE22}"/>
              </a:ext>
            </a:extLst>
          </p:cNvPr>
          <p:cNvSpPr txBox="1"/>
          <p:nvPr/>
        </p:nvSpPr>
        <p:spPr>
          <a:xfrm>
            <a:off x="3543977" y="2832464"/>
            <a:ext cx="2681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온도센서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(TMP36)</a:t>
            </a: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BADFF1-1E59-489A-AA80-0E13B2C26F8E}"/>
              </a:ext>
            </a:extLst>
          </p:cNvPr>
          <p:cNvSpPr txBox="1"/>
          <p:nvPr/>
        </p:nvSpPr>
        <p:spPr>
          <a:xfrm>
            <a:off x="5869477" y="5474067"/>
            <a:ext cx="3125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16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쿨링팬</a:t>
            </a: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             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30CAC0-DC59-4B00-953C-C75BF39B5FDE}"/>
              </a:ext>
            </a:extLst>
          </p:cNvPr>
          <p:cNvSpPr txBox="1"/>
          <p:nvPr/>
        </p:nvSpPr>
        <p:spPr>
          <a:xfrm>
            <a:off x="9419217" y="2811023"/>
            <a:ext cx="2500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블루투스 </a:t>
            </a:r>
            <a:r>
              <a:rPr lang="ko-KR" altLang="en-US" sz="16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송신모듈</a:t>
            </a: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6AA1D69-43BA-4C74-980F-AD36A8E78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9074" y="86623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027" name="_x238905160">
            <a:extLst>
              <a:ext uri="{FF2B5EF4-FFF2-40B4-BE49-F238E27FC236}">
                <a16:creationId xmlns:a16="http://schemas.microsoft.com/office/drawing/2014/main" id="{E321827C-455C-4815-8264-76775366C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47"/>
          <a:stretch>
            <a:fillRect/>
          </a:stretch>
        </p:blipFill>
        <p:spPr bwMode="auto">
          <a:xfrm>
            <a:off x="3725323" y="1323436"/>
            <a:ext cx="1595438" cy="128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8396A3CE-8887-4E5F-9AF4-A54BC1D16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_x237221152">
            <a:extLst>
              <a:ext uri="{FF2B5EF4-FFF2-40B4-BE49-F238E27FC236}">
                <a16:creationId xmlns:a16="http://schemas.microsoft.com/office/drawing/2014/main" id="{B486AFF7-F90C-4FB6-B156-17581195E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795" y="1234995"/>
            <a:ext cx="1627188" cy="150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0DC218-0455-41CB-80A9-7A25CEDDBAC9}"/>
              </a:ext>
            </a:extLst>
          </p:cNvPr>
          <p:cNvSpPr txBox="1"/>
          <p:nvPr/>
        </p:nvSpPr>
        <p:spPr>
          <a:xfrm>
            <a:off x="6608358" y="2837921"/>
            <a:ext cx="226967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온습도센서모듈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47E28C-F75E-4F55-BD3A-649100AFD8FE}"/>
              </a:ext>
            </a:extLst>
          </p:cNvPr>
          <p:cNvSpPr txBox="1"/>
          <p:nvPr/>
        </p:nvSpPr>
        <p:spPr>
          <a:xfrm>
            <a:off x="3895648" y="5460483"/>
            <a:ext cx="3125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&lt;LED&gt;             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E74FCD-CF33-49C1-9048-58E08928C706}"/>
              </a:ext>
            </a:extLst>
          </p:cNvPr>
          <p:cNvSpPr txBox="1"/>
          <p:nvPr/>
        </p:nvSpPr>
        <p:spPr>
          <a:xfrm>
            <a:off x="10075495" y="5416871"/>
            <a:ext cx="3125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미세먼지 센서 </a:t>
            </a: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             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5B63E9-F6F6-425E-ABC9-AE5010C1A317}"/>
              </a:ext>
            </a:extLst>
          </p:cNvPr>
          <p:cNvSpPr txBox="1"/>
          <p:nvPr/>
        </p:nvSpPr>
        <p:spPr>
          <a:xfrm>
            <a:off x="8213389" y="5438155"/>
            <a:ext cx="3125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&lt;Blynk&gt;             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01B455-4E1C-466C-8C84-51618BAAA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5030" y="48970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1" name="_x237219952">
            <a:extLst>
              <a:ext uri="{FF2B5EF4-FFF2-40B4-BE49-F238E27FC236}">
                <a16:creationId xmlns:a16="http://schemas.microsoft.com/office/drawing/2014/main" id="{AE5EBD03-ED45-432E-8701-4AAEB9C8D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668" y="1277887"/>
            <a:ext cx="2335213" cy="138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A094CE3-638D-4E2D-9FDB-6756EC2BB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8688" y="307061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3" name="_x238905320">
            <a:extLst>
              <a:ext uri="{FF2B5EF4-FFF2-40B4-BE49-F238E27FC236}">
                <a16:creationId xmlns:a16="http://schemas.microsoft.com/office/drawing/2014/main" id="{24EBFF91-5C3B-4794-B8D2-7C008CA36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785" y="3570542"/>
            <a:ext cx="1904988" cy="182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2">
            <a:extLst>
              <a:ext uri="{FF2B5EF4-FFF2-40B4-BE49-F238E27FC236}">
                <a16:creationId xmlns:a16="http://schemas.microsoft.com/office/drawing/2014/main" id="{6CC1D131-FFF6-4F3A-8D8A-8CC37F4FD8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3733" y="314957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5" name="_x237221472">
            <a:extLst>
              <a:ext uri="{FF2B5EF4-FFF2-40B4-BE49-F238E27FC236}">
                <a16:creationId xmlns:a16="http://schemas.microsoft.com/office/drawing/2014/main" id="{D86DB304-6C8E-4782-943F-059105CD7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654" y="3529957"/>
            <a:ext cx="1660935" cy="181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4">
            <a:extLst>
              <a:ext uri="{FF2B5EF4-FFF2-40B4-BE49-F238E27FC236}">
                <a16:creationId xmlns:a16="http://schemas.microsoft.com/office/drawing/2014/main" id="{DDA56AC7-4137-4A59-BF2B-2BC402CD2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1585" y="324941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7" name="_x238905160">
            <a:extLst>
              <a:ext uri="{FF2B5EF4-FFF2-40B4-BE49-F238E27FC236}">
                <a16:creationId xmlns:a16="http://schemas.microsoft.com/office/drawing/2014/main" id="{847FB079-9A09-489E-B8E6-1178EA980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079" y="3856248"/>
            <a:ext cx="1505475" cy="137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6">
            <a:extLst>
              <a:ext uri="{FF2B5EF4-FFF2-40B4-BE49-F238E27FC236}">
                <a16:creationId xmlns:a16="http://schemas.microsoft.com/office/drawing/2014/main" id="{FBC244A6-F944-46EA-B74D-6FDE5A3D1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8727" y="31530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9" name="_x237221392">
            <a:extLst>
              <a:ext uri="{FF2B5EF4-FFF2-40B4-BE49-F238E27FC236}">
                <a16:creationId xmlns:a16="http://schemas.microsoft.com/office/drawing/2014/main" id="{B7B143EA-EA97-4953-9CC0-E49B7708D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3608" y="3734443"/>
            <a:ext cx="2192338" cy="158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BDD925C-F1F0-4047-9F3A-06DE92C64346}"/>
              </a:ext>
            </a:extLst>
          </p:cNvPr>
          <p:cNvSpPr txBox="1"/>
          <p:nvPr/>
        </p:nvSpPr>
        <p:spPr>
          <a:xfrm>
            <a:off x="192380" y="3484657"/>
            <a:ext cx="2552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설계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1378523"/>
      </p:ext>
    </p:extLst>
  </p:cSld>
  <p:clrMapOvr>
    <a:masterClrMapping/>
  </p:clrMapOvr>
</p:sld>
</file>

<file path=ppt/theme/theme1.xml><?xml version="1.0" encoding="utf-8"?>
<a:theme xmlns:a="http://schemas.openxmlformats.org/drawingml/2006/main" name="MatrixVTI">
  <a:themeElements>
    <a:clrScheme name="AnalogousFromLightSeedLeftStep">
      <a:dk1>
        <a:srgbClr val="000000"/>
      </a:dk1>
      <a:lt1>
        <a:srgbClr val="FFFFFF"/>
      </a:lt1>
      <a:dk2>
        <a:srgbClr val="243941"/>
      </a:dk2>
      <a:lt2>
        <a:srgbClr val="E8E6E2"/>
      </a:lt2>
      <a:accent1>
        <a:srgbClr val="8FA1CD"/>
      </a:accent1>
      <a:accent2>
        <a:srgbClr val="77ABC2"/>
      </a:accent2>
      <a:accent3>
        <a:srgbClr val="78ACA6"/>
      </a:accent3>
      <a:accent4>
        <a:srgbClr val="6DB18D"/>
      </a:accent4>
      <a:accent5>
        <a:srgbClr val="77B07A"/>
      </a:accent5>
      <a:accent6>
        <a:srgbClr val="83AE6B"/>
      </a:accent6>
      <a:hlink>
        <a:srgbClr val="918158"/>
      </a:hlink>
      <a:folHlink>
        <a:srgbClr val="7F7F7F"/>
      </a:folHlink>
    </a:clrScheme>
    <a:fontScheme name="Custom 4">
      <a:majorFont>
        <a:latin typeface="Bahnschrif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rixVTI" id="{A2576CCC-A559-4FD4-A542-772649F65A84}" vid="{5CBC41A9-80A0-44C6-90CD-6D863034352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99625FA2DC1CC478FDD0E5F5D6F6EFF" ma:contentTypeVersion="2" ma:contentTypeDescription="새 문서를 만듭니다." ma:contentTypeScope="" ma:versionID="aae2ad20fe91eb7c187edb42fa6d7f5b">
  <xsd:schema xmlns:xsd="http://www.w3.org/2001/XMLSchema" xmlns:xs="http://www.w3.org/2001/XMLSchema" xmlns:p="http://schemas.microsoft.com/office/2006/metadata/properties" xmlns:ns3="a0550dbc-eb80-42d3-9ddf-9db5228ea6ef" targetNamespace="http://schemas.microsoft.com/office/2006/metadata/properties" ma:root="true" ma:fieldsID="f4f9132007f483319911cda083b14154" ns3:_="">
    <xsd:import namespace="a0550dbc-eb80-42d3-9ddf-9db5228ea6e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550dbc-eb80-42d3-9ddf-9db5228ea6e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BD24A2-E719-48BF-A791-03623FA1D46E}">
  <ds:schemaRefs>
    <ds:schemaRef ds:uri="http://schemas.microsoft.com/office/2006/documentManagement/types"/>
    <ds:schemaRef ds:uri="http://www.w3.org/XML/1998/namespace"/>
    <ds:schemaRef ds:uri="http://purl.org/dc/elements/1.1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a0550dbc-eb80-42d3-9ddf-9db5228ea6ef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462BC39-A44B-441B-926A-EBBACD8018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04BC9B3-ECAE-465F-A312-A9F9B5C385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550dbc-eb80-42d3-9ddf-9db5228ea6e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1841</Words>
  <Application>Microsoft Office PowerPoint</Application>
  <PresentationFormat>와이드스크린</PresentationFormat>
  <Paragraphs>330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나눔고딕 ExtraBold</vt:lpstr>
      <vt:lpstr>바탕</vt:lpstr>
      <vt:lpstr>한컴 바겐세일 B</vt:lpstr>
      <vt:lpstr>함초롬바탕</vt:lpstr>
      <vt:lpstr>Arial</vt:lpstr>
      <vt:lpstr>Avenir Next LT Pro</vt:lpstr>
      <vt:lpstr>Bahnschrift</vt:lpstr>
      <vt:lpstr>MatrixVTI</vt:lpstr>
      <vt:lpstr>  A ARDUINO-BASED MONITORING SYSTEM FOR A VIRTUAL SPACE</vt:lpstr>
      <vt:lpstr>Ⅰ. Introduction  Ⅱ. Theory  Ⅲ. Method    - Idea sketch     - Arduino design &amp; Coding  Ⅳ. Results    - 작품 사진     - 제품의 동작 결과 및 분석  Ⅴ. Expected effect </vt:lpstr>
      <vt:lpstr>Introduction</vt:lpstr>
      <vt:lpstr>Introduction</vt:lpstr>
      <vt:lpstr>Introduction</vt:lpstr>
      <vt:lpstr>Theory</vt:lpstr>
      <vt:lpstr>Theory</vt:lpstr>
      <vt:lpstr>Theory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Results</vt:lpstr>
      <vt:lpstr>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ARDUINO-BASED MONITORING SYSTEM FOR A VIRTUAL SPACE</dc:title>
  <dc:creator>유승훈</dc:creator>
  <cp:lastModifiedBy>유승훈</cp:lastModifiedBy>
  <cp:revision>13</cp:revision>
  <dcterms:created xsi:type="dcterms:W3CDTF">2021-11-04T06:12:05Z</dcterms:created>
  <dcterms:modified xsi:type="dcterms:W3CDTF">2021-11-15T13:19:27Z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0x010100099625FA2DC1CC478FDD0E5F5D6F6EFF</vt:lpwstr>
  </property>
</Properties>
</file>